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2" r:id="rId3"/>
    <p:sldId id="293" r:id="rId4"/>
    <p:sldId id="261" r:id="rId5"/>
    <p:sldId id="258" r:id="rId6"/>
    <p:sldId id="311" r:id="rId7"/>
    <p:sldId id="312" r:id="rId8"/>
    <p:sldId id="313" r:id="rId9"/>
    <p:sldId id="314" r:id="rId10"/>
    <p:sldId id="315" r:id="rId11"/>
    <p:sldId id="316" r:id="rId12"/>
    <p:sldId id="318" r:id="rId13"/>
    <p:sldId id="317" r:id="rId14"/>
    <p:sldId id="319" r:id="rId15"/>
    <p:sldId id="320" r:id="rId16"/>
    <p:sldId id="305" r:id="rId17"/>
    <p:sldId id="307" r:id="rId18"/>
    <p:sldId id="308" r:id="rId19"/>
    <p:sldId id="31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4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22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Edge CPU Utilization</a:t>
            </a:r>
          </a:p>
        </c:rich>
      </c:tx>
      <c:layout>
        <c:manualLayout>
          <c:xMode val="edge"/>
          <c:yMode val="edge"/>
          <c:x val="0.27316448617121425"/>
          <c:y val="2.12125466150721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17438808713108"/>
          <c:y val="0.11861040479355023"/>
          <c:w val="0.82460737272718487"/>
          <c:h val="0.6594127916060039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 Drone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3</c:v>
                </c:pt>
                <c:pt idx="2">
                  <c:v>5</c:v>
                </c:pt>
                <c:pt idx="3">
                  <c:v>9</c:v>
                </c:pt>
                <c:pt idx="4">
                  <c:v>12</c:v>
                </c:pt>
                <c:pt idx="5">
                  <c:v>18</c:v>
                </c:pt>
                <c:pt idx="6">
                  <c:v>20</c:v>
                </c:pt>
                <c:pt idx="7">
                  <c:v>27</c:v>
                </c:pt>
                <c:pt idx="8">
                  <c:v>34</c:v>
                </c:pt>
                <c:pt idx="9">
                  <c:v>45</c:v>
                </c:pt>
                <c:pt idx="10">
                  <c:v>100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0</c:v>
                </c:pt>
                <c:pt idx="1">
                  <c:v>3.9E-2</c:v>
                </c:pt>
                <c:pt idx="2">
                  <c:v>6.4500000000000002E-2</c:v>
                </c:pt>
                <c:pt idx="3">
                  <c:v>0.11700000000000001</c:v>
                </c:pt>
                <c:pt idx="4">
                  <c:v>0.15609999999999999</c:v>
                </c:pt>
                <c:pt idx="5">
                  <c:v>0.2339</c:v>
                </c:pt>
                <c:pt idx="6">
                  <c:v>0.2606</c:v>
                </c:pt>
                <c:pt idx="7">
                  <c:v>0.3533</c:v>
                </c:pt>
                <c:pt idx="8">
                  <c:v>0.44190000000000002</c:v>
                </c:pt>
                <c:pt idx="9">
                  <c:v>0.58420000000000005</c:v>
                </c:pt>
                <c:pt idx="10">
                  <c:v>1.2992999999999999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04-45B1-A809-1034A8955F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 Drone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3</c:v>
                </c:pt>
                <c:pt idx="2">
                  <c:v>5</c:v>
                </c:pt>
                <c:pt idx="3">
                  <c:v>9</c:v>
                </c:pt>
                <c:pt idx="4">
                  <c:v>12</c:v>
                </c:pt>
                <c:pt idx="5">
                  <c:v>18</c:v>
                </c:pt>
                <c:pt idx="6">
                  <c:v>20</c:v>
                </c:pt>
                <c:pt idx="7">
                  <c:v>27</c:v>
                </c:pt>
                <c:pt idx="8">
                  <c:v>34</c:v>
                </c:pt>
                <c:pt idx="9">
                  <c:v>45</c:v>
                </c:pt>
                <c:pt idx="10">
                  <c:v>100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0</c:v>
                </c:pt>
                <c:pt idx="1">
                  <c:v>7.9000000000000001E-2</c:v>
                </c:pt>
                <c:pt idx="2">
                  <c:v>0.13070000000000001</c:v>
                </c:pt>
                <c:pt idx="3">
                  <c:v>0.2326</c:v>
                </c:pt>
                <c:pt idx="4">
                  <c:v>0.31419999999999998</c:v>
                </c:pt>
                <c:pt idx="5">
                  <c:v>0.46639999999999998</c:v>
                </c:pt>
                <c:pt idx="6">
                  <c:v>0.52449999999999997</c:v>
                </c:pt>
                <c:pt idx="7">
                  <c:v>0.69899999999999995</c:v>
                </c:pt>
                <c:pt idx="8">
                  <c:v>0.88070000000000004</c:v>
                </c:pt>
                <c:pt idx="9">
                  <c:v>1.1677</c:v>
                </c:pt>
                <c:pt idx="10">
                  <c:v>2.5979999999999999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C04-45B1-A809-1034A8955F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 Drones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3</c:v>
                </c:pt>
                <c:pt idx="2">
                  <c:v>5</c:v>
                </c:pt>
                <c:pt idx="3">
                  <c:v>9</c:v>
                </c:pt>
                <c:pt idx="4">
                  <c:v>12</c:v>
                </c:pt>
                <c:pt idx="5">
                  <c:v>18</c:v>
                </c:pt>
                <c:pt idx="6">
                  <c:v>20</c:v>
                </c:pt>
                <c:pt idx="7">
                  <c:v>27</c:v>
                </c:pt>
                <c:pt idx="8">
                  <c:v>34</c:v>
                </c:pt>
                <c:pt idx="9">
                  <c:v>45</c:v>
                </c:pt>
                <c:pt idx="10">
                  <c:v>100</c:v>
                </c:pt>
              </c:numCache>
            </c:numRef>
          </c:xVal>
          <c:yVal>
            <c:numRef>
              <c:f>Sheet1!$D$2:$D$12</c:f>
              <c:numCache>
                <c:formatCode>General</c:formatCode>
                <c:ptCount val="11"/>
                <c:pt idx="0">
                  <c:v>0</c:v>
                </c:pt>
                <c:pt idx="1">
                  <c:v>0.1187</c:v>
                </c:pt>
                <c:pt idx="2">
                  <c:v>0.1958</c:v>
                </c:pt>
                <c:pt idx="3">
                  <c:v>0.35260000000000002</c:v>
                </c:pt>
                <c:pt idx="4">
                  <c:v>0.4667</c:v>
                </c:pt>
                <c:pt idx="5">
                  <c:v>0.69989999999999997</c:v>
                </c:pt>
                <c:pt idx="6">
                  <c:v>0.78059999999999996</c:v>
                </c:pt>
                <c:pt idx="7">
                  <c:v>1.0535000000000001</c:v>
                </c:pt>
                <c:pt idx="8">
                  <c:v>1.3265</c:v>
                </c:pt>
                <c:pt idx="9">
                  <c:v>1.7443</c:v>
                </c:pt>
                <c:pt idx="10">
                  <c:v>3.8969999999999998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C04-45B1-A809-1034A8955F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 Drones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3</c:v>
                </c:pt>
                <c:pt idx="2">
                  <c:v>5</c:v>
                </c:pt>
                <c:pt idx="3">
                  <c:v>9</c:v>
                </c:pt>
                <c:pt idx="4">
                  <c:v>12</c:v>
                </c:pt>
                <c:pt idx="5">
                  <c:v>18</c:v>
                </c:pt>
                <c:pt idx="6">
                  <c:v>20</c:v>
                </c:pt>
                <c:pt idx="7">
                  <c:v>27</c:v>
                </c:pt>
                <c:pt idx="8">
                  <c:v>34</c:v>
                </c:pt>
                <c:pt idx="9">
                  <c:v>45</c:v>
                </c:pt>
                <c:pt idx="10">
                  <c:v>100</c:v>
                </c:pt>
              </c:numCache>
            </c:numRef>
          </c:xVal>
          <c:yVal>
            <c:numRef>
              <c:f>Sheet1!$E$2:$E$12</c:f>
              <c:numCache>
                <c:formatCode>General</c:formatCode>
                <c:ptCount val="11"/>
                <c:pt idx="0">
                  <c:v>0</c:v>
                </c:pt>
                <c:pt idx="1">
                  <c:v>0.15509999999999999</c:v>
                </c:pt>
                <c:pt idx="2">
                  <c:v>0.2616</c:v>
                </c:pt>
                <c:pt idx="3">
                  <c:v>0.47049999999999997</c:v>
                </c:pt>
                <c:pt idx="4">
                  <c:v>0.62390000000000001</c:v>
                </c:pt>
                <c:pt idx="5">
                  <c:v>0.92849999999999999</c:v>
                </c:pt>
                <c:pt idx="6">
                  <c:v>1.0411999999999999</c:v>
                </c:pt>
                <c:pt idx="7">
                  <c:v>1.4006000000000001</c:v>
                </c:pt>
                <c:pt idx="8">
                  <c:v>1.7667999999999999</c:v>
                </c:pt>
                <c:pt idx="9">
                  <c:v>2.3309000000000002</c:v>
                </c:pt>
                <c:pt idx="10">
                  <c:v>5.1963999999999997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C5-4504-9F49-B96337C77A7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 Drones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3</c:v>
                </c:pt>
                <c:pt idx="2">
                  <c:v>5</c:v>
                </c:pt>
                <c:pt idx="3">
                  <c:v>9</c:v>
                </c:pt>
                <c:pt idx="4">
                  <c:v>12</c:v>
                </c:pt>
                <c:pt idx="5">
                  <c:v>18</c:v>
                </c:pt>
                <c:pt idx="6">
                  <c:v>20</c:v>
                </c:pt>
                <c:pt idx="7">
                  <c:v>27</c:v>
                </c:pt>
                <c:pt idx="8">
                  <c:v>34</c:v>
                </c:pt>
                <c:pt idx="9">
                  <c:v>45</c:v>
                </c:pt>
                <c:pt idx="10">
                  <c:v>100</c:v>
                </c:pt>
              </c:numCache>
            </c:numRef>
          </c:xVal>
          <c:yVal>
            <c:numRef>
              <c:f>Sheet1!$F$2:$F$12</c:f>
              <c:numCache>
                <c:formatCode>General</c:formatCode>
                <c:ptCount val="11"/>
                <c:pt idx="0">
                  <c:v>0</c:v>
                </c:pt>
                <c:pt idx="1">
                  <c:v>0.1973</c:v>
                </c:pt>
                <c:pt idx="2">
                  <c:v>0.3241</c:v>
                </c:pt>
                <c:pt idx="3">
                  <c:v>0.59079999999999999</c:v>
                </c:pt>
                <c:pt idx="4">
                  <c:v>0.77029999999999998</c:v>
                </c:pt>
                <c:pt idx="5">
                  <c:v>1.1696</c:v>
                </c:pt>
                <c:pt idx="6">
                  <c:v>1.3</c:v>
                </c:pt>
                <c:pt idx="7">
                  <c:v>1.7709999999999999</c:v>
                </c:pt>
                <c:pt idx="8">
                  <c:v>2.2122000000000002</c:v>
                </c:pt>
                <c:pt idx="9">
                  <c:v>2.9203000000000001</c:v>
                </c:pt>
                <c:pt idx="10">
                  <c:v>6.4432999999999998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A4-4063-B916-A857C750AD4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 Drones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3</c:v>
                </c:pt>
                <c:pt idx="2">
                  <c:v>5</c:v>
                </c:pt>
                <c:pt idx="3">
                  <c:v>9</c:v>
                </c:pt>
                <c:pt idx="4">
                  <c:v>12</c:v>
                </c:pt>
                <c:pt idx="5">
                  <c:v>18</c:v>
                </c:pt>
                <c:pt idx="6">
                  <c:v>20</c:v>
                </c:pt>
                <c:pt idx="7">
                  <c:v>27</c:v>
                </c:pt>
                <c:pt idx="8">
                  <c:v>34</c:v>
                </c:pt>
                <c:pt idx="9">
                  <c:v>45</c:v>
                </c:pt>
                <c:pt idx="10">
                  <c:v>100</c:v>
                </c:pt>
              </c:numCache>
            </c:numRef>
          </c:xVal>
          <c:yVal>
            <c:numRef>
              <c:f>Sheet1!$G$2:$G$12</c:f>
              <c:numCache>
                <c:formatCode>General</c:formatCode>
                <c:ptCount val="11"/>
                <c:pt idx="0">
                  <c:v>0</c:v>
                </c:pt>
                <c:pt idx="1">
                  <c:v>0.23269999999999999</c:v>
                </c:pt>
                <c:pt idx="2">
                  <c:v>0.39889999999999998</c:v>
                </c:pt>
                <c:pt idx="3">
                  <c:v>0.71240000000000003</c:v>
                </c:pt>
                <c:pt idx="4">
                  <c:v>0.94130000000000003</c:v>
                </c:pt>
                <c:pt idx="5">
                  <c:v>1.3933</c:v>
                </c:pt>
                <c:pt idx="6">
                  <c:v>1.5742</c:v>
                </c:pt>
                <c:pt idx="7">
                  <c:v>2.0897999999999999</c:v>
                </c:pt>
                <c:pt idx="8">
                  <c:v>2.6425999999999998</c:v>
                </c:pt>
                <c:pt idx="9">
                  <c:v>3.528</c:v>
                </c:pt>
                <c:pt idx="10">
                  <c:v>7.7957999999999998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7A4-4063-B916-A857C750AD4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8 Drones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3</c:v>
                </c:pt>
                <c:pt idx="2">
                  <c:v>5</c:v>
                </c:pt>
                <c:pt idx="3">
                  <c:v>9</c:v>
                </c:pt>
                <c:pt idx="4">
                  <c:v>12</c:v>
                </c:pt>
                <c:pt idx="5">
                  <c:v>18</c:v>
                </c:pt>
                <c:pt idx="6">
                  <c:v>20</c:v>
                </c:pt>
                <c:pt idx="7">
                  <c:v>27</c:v>
                </c:pt>
                <c:pt idx="8">
                  <c:v>34</c:v>
                </c:pt>
                <c:pt idx="9">
                  <c:v>45</c:v>
                </c:pt>
                <c:pt idx="10">
                  <c:v>100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0</c:v>
                </c:pt>
                <c:pt idx="1">
                  <c:v>0.314</c:v>
                </c:pt>
                <c:pt idx="2">
                  <c:v>0.51519999999999999</c:v>
                </c:pt>
                <c:pt idx="3">
                  <c:v>0.93320000000000003</c:v>
                </c:pt>
                <c:pt idx="4">
                  <c:v>1.2526999999999999</c:v>
                </c:pt>
                <c:pt idx="5">
                  <c:v>1.8732</c:v>
                </c:pt>
                <c:pt idx="6">
                  <c:v>2.0518000000000001</c:v>
                </c:pt>
                <c:pt idx="7">
                  <c:v>2.8277999999999999</c:v>
                </c:pt>
                <c:pt idx="8">
                  <c:v>3.5116000000000001</c:v>
                </c:pt>
                <c:pt idx="9">
                  <c:v>4.6795</c:v>
                </c:pt>
                <c:pt idx="10">
                  <c:v>10.3955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7A4-4063-B916-A857C750AD4D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10 Drones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3</c:v>
                </c:pt>
                <c:pt idx="2">
                  <c:v>5</c:v>
                </c:pt>
                <c:pt idx="3">
                  <c:v>9</c:v>
                </c:pt>
                <c:pt idx="4">
                  <c:v>12</c:v>
                </c:pt>
                <c:pt idx="5">
                  <c:v>18</c:v>
                </c:pt>
                <c:pt idx="6">
                  <c:v>20</c:v>
                </c:pt>
                <c:pt idx="7">
                  <c:v>27</c:v>
                </c:pt>
                <c:pt idx="8">
                  <c:v>34</c:v>
                </c:pt>
                <c:pt idx="9">
                  <c:v>45</c:v>
                </c:pt>
                <c:pt idx="10">
                  <c:v>100</c:v>
                </c:pt>
              </c:numCache>
            </c:numRef>
          </c:xVal>
          <c:yVal>
            <c:numRef>
              <c:f>Sheet1!$I$2:$I$12</c:f>
              <c:numCache>
                <c:formatCode>General</c:formatCode>
                <c:ptCount val="11"/>
                <c:pt idx="0">
                  <c:v>0</c:v>
                </c:pt>
                <c:pt idx="1">
                  <c:v>0.40289999999999998</c:v>
                </c:pt>
                <c:pt idx="2">
                  <c:v>0.65200000000000002</c:v>
                </c:pt>
                <c:pt idx="3">
                  <c:v>1.1698</c:v>
                </c:pt>
                <c:pt idx="4">
                  <c:v>1.5663</c:v>
                </c:pt>
                <c:pt idx="5">
                  <c:v>2.3167</c:v>
                </c:pt>
                <c:pt idx="6">
                  <c:v>2.5996000000000001</c:v>
                </c:pt>
                <c:pt idx="7">
                  <c:v>3.4910999999999999</c:v>
                </c:pt>
                <c:pt idx="8">
                  <c:v>4.4215999999999998</c:v>
                </c:pt>
                <c:pt idx="9">
                  <c:v>5.8571</c:v>
                </c:pt>
                <c:pt idx="10">
                  <c:v>12.777900000000001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7A4-4063-B916-A857C750AD4D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3</c:v>
                </c:pt>
                <c:pt idx="2">
                  <c:v>5</c:v>
                </c:pt>
                <c:pt idx="3">
                  <c:v>9</c:v>
                </c:pt>
                <c:pt idx="4">
                  <c:v>12</c:v>
                </c:pt>
                <c:pt idx="5">
                  <c:v>18</c:v>
                </c:pt>
                <c:pt idx="6">
                  <c:v>20</c:v>
                </c:pt>
                <c:pt idx="7">
                  <c:v>27</c:v>
                </c:pt>
                <c:pt idx="8">
                  <c:v>34</c:v>
                </c:pt>
                <c:pt idx="9">
                  <c:v>45</c:v>
                </c:pt>
                <c:pt idx="10">
                  <c:v>100</c:v>
                </c:pt>
              </c:numCache>
            </c:numRef>
          </c:xVal>
          <c:yVal>
            <c:numRef>
              <c:f>Sheet1!$J$2:$J$12</c:f>
              <c:numCache>
                <c:formatCode>General</c:formatCode>
                <c:ptCount val="11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7A4-4063-B916-A857C750A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9934415"/>
        <c:axId val="1789933935"/>
      </c:scatterChart>
      <c:valAx>
        <c:axId val="178993441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Offloading Rate (%)</a:t>
                </a:r>
              </a:p>
            </c:rich>
          </c:tx>
          <c:layout>
            <c:manualLayout>
              <c:xMode val="edge"/>
              <c:yMode val="edge"/>
              <c:x val="0.40227277427174207"/>
              <c:y val="0.841773104886459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933935"/>
        <c:crosses val="autoZero"/>
        <c:crossBetween val="midCat"/>
      </c:valAx>
      <c:valAx>
        <c:axId val="1789933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CPU Utilization (%)</a:t>
                </a:r>
              </a:p>
            </c:rich>
          </c:tx>
          <c:layout>
            <c:manualLayout>
              <c:xMode val="edge"/>
              <c:yMode val="edge"/>
              <c:x val="1.4623510509265794E-2"/>
              <c:y val="0.364168151631725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93441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Offloaded Tasks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 Drone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98</c:v>
                </c:pt>
                <c:pt idx="1">
                  <c:v>98.11</c:v>
                </c:pt>
                <c:pt idx="2">
                  <c:v>98.13</c:v>
                </c:pt>
                <c:pt idx="3">
                  <c:v>98.19</c:v>
                </c:pt>
                <c:pt idx="4">
                  <c:v>98.25</c:v>
                </c:pt>
                <c:pt idx="5">
                  <c:v>98.34</c:v>
                </c:pt>
                <c:pt idx="6">
                  <c:v>98.45</c:v>
                </c:pt>
                <c:pt idx="7">
                  <c:v>98.62</c:v>
                </c:pt>
                <c:pt idx="8">
                  <c:v>98.93</c:v>
                </c:pt>
                <c:pt idx="9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7F-4A50-97DF-D2B2833AC5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 Drone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98.08</c:v>
                </c:pt>
                <c:pt idx="1">
                  <c:v>98.11</c:v>
                </c:pt>
                <c:pt idx="2">
                  <c:v>98.1</c:v>
                </c:pt>
                <c:pt idx="3">
                  <c:v>98.21</c:v>
                </c:pt>
                <c:pt idx="4">
                  <c:v>98.22</c:v>
                </c:pt>
                <c:pt idx="5">
                  <c:v>98.33</c:v>
                </c:pt>
                <c:pt idx="6">
                  <c:v>98.53</c:v>
                </c:pt>
                <c:pt idx="7">
                  <c:v>98.55</c:v>
                </c:pt>
                <c:pt idx="8">
                  <c:v>98.98</c:v>
                </c:pt>
                <c:pt idx="9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E7F-4A50-97DF-D2B2833AC5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 Drones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Sheet1!$D$2:$D$12</c:f>
              <c:numCache>
                <c:formatCode>General</c:formatCode>
                <c:ptCount val="11"/>
                <c:pt idx="0">
                  <c:v>98.07</c:v>
                </c:pt>
                <c:pt idx="1">
                  <c:v>98.01</c:v>
                </c:pt>
                <c:pt idx="2">
                  <c:v>98.05</c:v>
                </c:pt>
                <c:pt idx="3">
                  <c:v>98.2</c:v>
                </c:pt>
                <c:pt idx="4">
                  <c:v>98.33</c:v>
                </c:pt>
                <c:pt idx="5">
                  <c:v>98.39</c:v>
                </c:pt>
                <c:pt idx="6">
                  <c:v>98.34</c:v>
                </c:pt>
                <c:pt idx="7">
                  <c:v>98.44</c:v>
                </c:pt>
                <c:pt idx="8">
                  <c:v>98.62</c:v>
                </c:pt>
                <c:pt idx="9">
                  <c:v>98.68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E7F-4A50-97DF-D2B2833AC55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 Drones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Sheet1!$E$2:$E$12</c:f>
              <c:numCache>
                <c:formatCode>General</c:formatCode>
                <c:ptCount val="11"/>
                <c:pt idx="0">
                  <c:v>98.02</c:v>
                </c:pt>
                <c:pt idx="1">
                  <c:v>98.1</c:v>
                </c:pt>
                <c:pt idx="2">
                  <c:v>98.1</c:v>
                </c:pt>
                <c:pt idx="3">
                  <c:v>98.28</c:v>
                </c:pt>
                <c:pt idx="4">
                  <c:v>98.37</c:v>
                </c:pt>
                <c:pt idx="5">
                  <c:v>98.41</c:v>
                </c:pt>
                <c:pt idx="6">
                  <c:v>98.52</c:v>
                </c:pt>
                <c:pt idx="7">
                  <c:v>98.71</c:v>
                </c:pt>
                <c:pt idx="8">
                  <c:v>98.82</c:v>
                </c:pt>
                <c:pt idx="9">
                  <c:v>99.45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E7F-4A50-97DF-D2B2833AC55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 Drones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Sheet1!$F$2:$F$12</c:f>
              <c:numCache>
                <c:formatCode>General</c:formatCode>
                <c:ptCount val="11"/>
                <c:pt idx="0">
                  <c:v>97.98</c:v>
                </c:pt>
                <c:pt idx="1">
                  <c:v>98.09</c:v>
                </c:pt>
                <c:pt idx="2">
                  <c:v>98.09</c:v>
                </c:pt>
                <c:pt idx="3">
                  <c:v>98.06</c:v>
                </c:pt>
                <c:pt idx="4">
                  <c:v>98.04</c:v>
                </c:pt>
                <c:pt idx="5">
                  <c:v>97.99</c:v>
                </c:pt>
                <c:pt idx="6">
                  <c:v>97.76</c:v>
                </c:pt>
                <c:pt idx="7">
                  <c:v>97.45</c:v>
                </c:pt>
                <c:pt idx="8">
                  <c:v>96.68</c:v>
                </c:pt>
                <c:pt idx="9">
                  <c:v>88.95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E7F-4A50-97DF-D2B2833AC55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 Drones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Sheet1!$G$2:$G$12</c:f>
              <c:numCache>
                <c:formatCode>General</c:formatCode>
                <c:ptCount val="11"/>
                <c:pt idx="0">
                  <c:v>98.07</c:v>
                </c:pt>
                <c:pt idx="1">
                  <c:v>97.98</c:v>
                </c:pt>
                <c:pt idx="2">
                  <c:v>98.12</c:v>
                </c:pt>
                <c:pt idx="3">
                  <c:v>98.25</c:v>
                </c:pt>
                <c:pt idx="4">
                  <c:v>98.18</c:v>
                </c:pt>
                <c:pt idx="5">
                  <c:v>98.19</c:v>
                </c:pt>
                <c:pt idx="6">
                  <c:v>98.12</c:v>
                </c:pt>
                <c:pt idx="7">
                  <c:v>98.01</c:v>
                </c:pt>
                <c:pt idx="8">
                  <c:v>97.78</c:v>
                </c:pt>
                <c:pt idx="9">
                  <c:v>94.37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E7F-4A50-97DF-D2B2833AC55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8 Drones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98</c:v>
                </c:pt>
                <c:pt idx="1">
                  <c:v>98.08</c:v>
                </c:pt>
                <c:pt idx="2">
                  <c:v>98.12</c:v>
                </c:pt>
                <c:pt idx="3">
                  <c:v>98.16</c:v>
                </c:pt>
                <c:pt idx="4">
                  <c:v>98.08</c:v>
                </c:pt>
                <c:pt idx="5">
                  <c:v>98.03</c:v>
                </c:pt>
                <c:pt idx="6">
                  <c:v>97.93</c:v>
                </c:pt>
                <c:pt idx="7">
                  <c:v>97.56</c:v>
                </c:pt>
                <c:pt idx="8">
                  <c:v>97.06</c:v>
                </c:pt>
                <c:pt idx="9">
                  <c:v>90.51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E7F-4A50-97DF-D2B2833AC558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10 Drones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Sheet1!$I$2:$I$12</c:f>
              <c:numCache>
                <c:formatCode>General</c:formatCode>
                <c:ptCount val="11"/>
                <c:pt idx="0">
                  <c:v>97.99</c:v>
                </c:pt>
                <c:pt idx="1">
                  <c:v>98.09</c:v>
                </c:pt>
                <c:pt idx="2">
                  <c:v>98.13</c:v>
                </c:pt>
                <c:pt idx="3">
                  <c:v>98.03</c:v>
                </c:pt>
                <c:pt idx="4">
                  <c:v>97.89</c:v>
                </c:pt>
                <c:pt idx="5">
                  <c:v>97.75</c:v>
                </c:pt>
                <c:pt idx="6">
                  <c:v>97.32</c:v>
                </c:pt>
                <c:pt idx="7">
                  <c:v>96.83</c:v>
                </c:pt>
                <c:pt idx="8">
                  <c:v>95.68</c:v>
                </c:pt>
                <c:pt idx="9">
                  <c:v>82.44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7E7F-4A50-97DF-D2B2833AC558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end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Sheet1!$J$2:$J$12</c:f>
            </c:numRef>
          </c:yVal>
          <c:smooth val="0"/>
          <c:extLst>
            <c:ext xmlns:c16="http://schemas.microsoft.com/office/drawing/2014/chart" uri="{C3380CC4-5D6E-409C-BE32-E72D297353CC}">
              <c16:uniqueId val="{00000008-7E7F-4A50-97DF-D2B2833AC5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92346688"/>
        <c:axId val="992347168"/>
      </c:scatterChart>
      <c:valAx>
        <c:axId val="99234668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Offloading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347168"/>
        <c:crosses val="autoZero"/>
        <c:crossBetween val="midCat"/>
      </c:valAx>
      <c:valAx>
        <c:axId val="992347168"/>
        <c:scaling>
          <c:orientation val="minMax"/>
          <c:max val="100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Succes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346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100ms</a:t>
            </a:r>
            <a:r>
              <a:rPr lang="en-US" baseline="0" dirty="0"/>
              <a:t> Acceptable Latency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495796112834898"/>
          <c:y val="0.14464776823622494"/>
          <c:w val="0.74025966948544186"/>
          <c:h val="0.6982112110271276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 Drone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FC-4E33-80AD-3EF58B5335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4 Drones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FC-4E33-80AD-3EF58B5335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8 Drones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Sheet1!$D$2:$D$11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BFC-4E33-80AD-3EF58B5335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10 Drones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Sheet1!$E$2:$E$11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99.99</c:v>
                </c:pt>
                <c:pt idx="5">
                  <c:v>99.98</c:v>
                </c:pt>
                <c:pt idx="6">
                  <c:v>99.98</c:v>
                </c:pt>
                <c:pt idx="7">
                  <c:v>99.96</c:v>
                </c:pt>
                <c:pt idx="8">
                  <c:v>99.9</c:v>
                </c:pt>
                <c:pt idx="9">
                  <c:v>90.87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BFC-4E33-80AD-3EF58B53352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15 Drones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Sheet1!$F$2:$F$11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99.98</c:v>
                </c:pt>
                <c:pt idx="4">
                  <c:v>99.95</c:v>
                </c:pt>
                <c:pt idx="5">
                  <c:v>99.93</c:v>
                </c:pt>
                <c:pt idx="6">
                  <c:v>99.91</c:v>
                </c:pt>
                <c:pt idx="7">
                  <c:v>99.79</c:v>
                </c:pt>
                <c:pt idx="8">
                  <c:v>99.59</c:v>
                </c:pt>
                <c:pt idx="9">
                  <c:v>69.8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BFC-4E33-80AD-3EF58B53352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 Drones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Sheet1!$G$2:$G$11</c:f>
              <c:numCache>
                <c:formatCode>General</c:formatCode>
                <c:ptCount val="10"/>
                <c:pt idx="0">
                  <c:v>99.97</c:v>
                </c:pt>
                <c:pt idx="1">
                  <c:v>99.98</c:v>
                </c:pt>
                <c:pt idx="2">
                  <c:v>99.98</c:v>
                </c:pt>
                <c:pt idx="3">
                  <c:v>99.97</c:v>
                </c:pt>
                <c:pt idx="4">
                  <c:v>99.93</c:v>
                </c:pt>
                <c:pt idx="5">
                  <c:v>99.87</c:v>
                </c:pt>
                <c:pt idx="6">
                  <c:v>99.72</c:v>
                </c:pt>
                <c:pt idx="7">
                  <c:v>99.52</c:v>
                </c:pt>
                <c:pt idx="8">
                  <c:v>98.6</c:v>
                </c:pt>
                <c:pt idx="9">
                  <c:v>70.959999999999994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BFC-4E33-80AD-3EF58B53352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25 Drones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Sheet1!$H$2:$H$11</c:f>
              <c:numCache>
                <c:formatCode>General</c:formatCode>
                <c:ptCount val="10"/>
                <c:pt idx="0">
                  <c:v>100</c:v>
                </c:pt>
                <c:pt idx="1">
                  <c:v>99.97</c:v>
                </c:pt>
                <c:pt idx="2">
                  <c:v>99.76</c:v>
                </c:pt>
                <c:pt idx="3">
                  <c:v>99.42</c:v>
                </c:pt>
                <c:pt idx="4">
                  <c:v>98.3</c:v>
                </c:pt>
                <c:pt idx="5">
                  <c:v>98.07</c:v>
                </c:pt>
                <c:pt idx="6">
                  <c:v>94.14</c:v>
                </c:pt>
                <c:pt idx="7">
                  <c:v>86.01</c:v>
                </c:pt>
                <c:pt idx="8">
                  <c:v>71.28</c:v>
                </c:pt>
                <c:pt idx="9">
                  <c:v>48.19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BBFC-4E33-80AD-3EF58B5335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0476255"/>
        <c:axId val="1500468095"/>
      </c:scatterChart>
      <c:valAx>
        <c:axId val="150047625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Offloading Rate (%)</a:t>
                </a:r>
              </a:p>
            </c:rich>
          </c:tx>
          <c:layout>
            <c:manualLayout>
              <c:xMode val="edge"/>
              <c:yMode val="edge"/>
              <c:x val="0.36496384176480517"/>
              <c:y val="0.932050383744235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468095"/>
        <c:crosses val="autoZero"/>
        <c:crossBetween val="midCat"/>
        <c:majorUnit val="10"/>
      </c:valAx>
      <c:valAx>
        <c:axId val="150046809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Succes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4762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60ms</a:t>
            </a:r>
            <a:r>
              <a:rPr lang="en-US" baseline="0" dirty="0"/>
              <a:t> Acceptable Latency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495796112834898"/>
          <c:y val="0.14464776823622494"/>
          <c:w val="0.74025966948544186"/>
          <c:h val="0.6982112110271276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 Drone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A2-4B42-A5C7-5C86E7C598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4 Drone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99.96</c:v>
                </c:pt>
                <c:pt idx="3">
                  <c:v>99.95</c:v>
                </c:pt>
                <c:pt idx="4">
                  <c:v>99.91</c:v>
                </c:pt>
                <c:pt idx="5">
                  <c:v>99.92</c:v>
                </c:pt>
                <c:pt idx="6">
                  <c:v>99.82</c:v>
                </c:pt>
                <c:pt idx="7">
                  <c:v>99.83</c:v>
                </c:pt>
                <c:pt idx="8">
                  <c:v>99.74</c:v>
                </c:pt>
                <c:pt idx="9">
                  <c:v>99.45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3A2-4B42-A5C7-5C86E7C5985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8 Drone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Sheet1!$D$2:$D$11</c:f>
              <c:numCache>
                <c:formatCode>General</c:formatCode>
                <c:ptCount val="10"/>
                <c:pt idx="0">
                  <c:v>99.76</c:v>
                </c:pt>
                <c:pt idx="1">
                  <c:v>99.44</c:v>
                </c:pt>
                <c:pt idx="2">
                  <c:v>99.1</c:v>
                </c:pt>
                <c:pt idx="3">
                  <c:v>99.07</c:v>
                </c:pt>
                <c:pt idx="4">
                  <c:v>98.28</c:v>
                </c:pt>
                <c:pt idx="5">
                  <c:v>98.13</c:v>
                </c:pt>
                <c:pt idx="6">
                  <c:v>97.48</c:v>
                </c:pt>
                <c:pt idx="7">
                  <c:v>96.78</c:v>
                </c:pt>
                <c:pt idx="8">
                  <c:v>95.85</c:v>
                </c:pt>
                <c:pt idx="9">
                  <c:v>90.51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3A2-4B42-A5C7-5C86E7C5985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10 Drone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Sheet1!$E$2:$E$11</c:f>
              <c:numCache>
                <c:formatCode>General</c:formatCode>
                <c:ptCount val="10"/>
                <c:pt idx="0">
                  <c:v>99.6</c:v>
                </c:pt>
                <c:pt idx="1">
                  <c:v>98.91</c:v>
                </c:pt>
                <c:pt idx="2">
                  <c:v>98.66</c:v>
                </c:pt>
                <c:pt idx="3">
                  <c:v>98.16</c:v>
                </c:pt>
                <c:pt idx="4">
                  <c:v>97.16</c:v>
                </c:pt>
                <c:pt idx="5">
                  <c:v>96.87</c:v>
                </c:pt>
                <c:pt idx="6">
                  <c:v>95.68</c:v>
                </c:pt>
                <c:pt idx="7">
                  <c:v>94.35</c:v>
                </c:pt>
                <c:pt idx="8">
                  <c:v>92.89</c:v>
                </c:pt>
                <c:pt idx="9">
                  <c:v>82.44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3A2-4B42-A5C7-5C86E7C5985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15 Drones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Sheet1!$F$2:$F$11</c:f>
              <c:numCache>
                <c:formatCode>General</c:formatCode>
                <c:ptCount val="10"/>
                <c:pt idx="0">
                  <c:v>98.99</c:v>
                </c:pt>
                <c:pt idx="1">
                  <c:v>97.42</c:v>
                </c:pt>
                <c:pt idx="2">
                  <c:v>95.66</c:v>
                </c:pt>
                <c:pt idx="3">
                  <c:v>94.26</c:v>
                </c:pt>
                <c:pt idx="4">
                  <c:v>91.54</c:v>
                </c:pt>
                <c:pt idx="5">
                  <c:v>90.6</c:v>
                </c:pt>
                <c:pt idx="6">
                  <c:v>87.68</c:v>
                </c:pt>
                <c:pt idx="7">
                  <c:v>84.4</c:v>
                </c:pt>
                <c:pt idx="8">
                  <c:v>80.680000000000007</c:v>
                </c:pt>
                <c:pt idx="9">
                  <c:v>51.01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3A2-4B42-A5C7-5C86E7C5985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 Drone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Sheet1!$G$2:$G$11</c:f>
              <c:numCache>
                <c:formatCode>General</c:formatCode>
                <c:ptCount val="10"/>
                <c:pt idx="0">
                  <c:v>98.64</c:v>
                </c:pt>
                <c:pt idx="1">
                  <c:v>97.62</c:v>
                </c:pt>
                <c:pt idx="2">
                  <c:v>95.57</c:v>
                </c:pt>
                <c:pt idx="3">
                  <c:v>93.93</c:v>
                </c:pt>
                <c:pt idx="4">
                  <c:v>91.33</c:v>
                </c:pt>
                <c:pt idx="5">
                  <c:v>90.56</c:v>
                </c:pt>
                <c:pt idx="6">
                  <c:v>87.1</c:v>
                </c:pt>
                <c:pt idx="7">
                  <c:v>84.22</c:v>
                </c:pt>
                <c:pt idx="8">
                  <c:v>79.64</c:v>
                </c:pt>
                <c:pt idx="9">
                  <c:v>55.14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3A2-4B42-A5C7-5C86E7C5985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25 Drones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Sheet1!$H$2:$H$11</c:f>
              <c:numCache>
                <c:formatCode>General</c:formatCode>
                <c:ptCount val="10"/>
                <c:pt idx="0">
                  <c:v>96.78</c:v>
                </c:pt>
                <c:pt idx="1">
                  <c:v>94.05</c:v>
                </c:pt>
                <c:pt idx="2">
                  <c:v>89.56</c:v>
                </c:pt>
                <c:pt idx="3">
                  <c:v>87.01</c:v>
                </c:pt>
                <c:pt idx="4">
                  <c:v>81.06</c:v>
                </c:pt>
                <c:pt idx="5">
                  <c:v>78.95</c:v>
                </c:pt>
                <c:pt idx="6">
                  <c:v>72.33</c:v>
                </c:pt>
                <c:pt idx="7">
                  <c:v>64.319999999999993</c:v>
                </c:pt>
                <c:pt idx="8">
                  <c:v>55.96</c:v>
                </c:pt>
                <c:pt idx="9">
                  <c:v>33.08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E3A2-4B42-A5C7-5C86E7C598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0476255"/>
        <c:axId val="1500468095"/>
      </c:scatterChart>
      <c:valAx>
        <c:axId val="150047625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Offloading Rate (%)</a:t>
                </a:r>
              </a:p>
            </c:rich>
          </c:tx>
          <c:layout>
            <c:manualLayout>
              <c:xMode val="edge"/>
              <c:yMode val="edge"/>
              <c:x val="0.36496384176480517"/>
              <c:y val="0.932050383744235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468095"/>
        <c:crosses val="autoZero"/>
        <c:crossBetween val="midCat"/>
        <c:majorUnit val="10"/>
      </c:valAx>
      <c:valAx>
        <c:axId val="150046809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Succes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4762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55ms</a:t>
            </a:r>
            <a:r>
              <a:rPr lang="en-US" baseline="0" dirty="0"/>
              <a:t> Acceptable Latency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495796112834898"/>
          <c:y val="0.14464776823622494"/>
          <c:w val="0.74025966948544186"/>
          <c:h val="0.6982112110271276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 Drone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99.99</c:v>
                </c:pt>
                <c:pt idx="4">
                  <c:v>99.99</c:v>
                </c:pt>
                <c:pt idx="5">
                  <c:v>99.97</c:v>
                </c:pt>
                <c:pt idx="6">
                  <c:v>99.97</c:v>
                </c:pt>
                <c:pt idx="7">
                  <c:v>99.97</c:v>
                </c:pt>
                <c:pt idx="8">
                  <c:v>99.97</c:v>
                </c:pt>
                <c:pt idx="9">
                  <c:v>99.96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7A-46B2-833A-E224439A1A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4 Drone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99.96</c:v>
                </c:pt>
                <c:pt idx="1">
                  <c:v>100</c:v>
                </c:pt>
                <c:pt idx="2">
                  <c:v>99.95</c:v>
                </c:pt>
                <c:pt idx="3">
                  <c:v>99.92</c:v>
                </c:pt>
                <c:pt idx="4">
                  <c:v>99.82</c:v>
                </c:pt>
                <c:pt idx="5">
                  <c:v>99.85</c:v>
                </c:pt>
                <c:pt idx="6">
                  <c:v>99.84</c:v>
                </c:pt>
                <c:pt idx="7">
                  <c:v>99.71</c:v>
                </c:pt>
                <c:pt idx="8">
                  <c:v>99.71</c:v>
                </c:pt>
                <c:pt idx="9">
                  <c:v>99.38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7A-46B2-833A-E224439A1A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8 Drone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Sheet1!$D$2:$D$11</c:f>
              <c:numCache>
                <c:formatCode>General</c:formatCode>
                <c:ptCount val="10"/>
                <c:pt idx="0">
                  <c:v>99.5</c:v>
                </c:pt>
                <c:pt idx="1">
                  <c:v>99.54</c:v>
                </c:pt>
                <c:pt idx="2">
                  <c:v>98.89</c:v>
                </c:pt>
                <c:pt idx="3">
                  <c:v>98.44</c:v>
                </c:pt>
                <c:pt idx="4">
                  <c:v>97.62</c:v>
                </c:pt>
                <c:pt idx="5">
                  <c:v>97.25</c:v>
                </c:pt>
                <c:pt idx="6">
                  <c:v>96.5</c:v>
                </c:pt>
                <c:pt idx="7">
                  <c:v>95.44</c:v>
                </c:pt>
                <c:pt idx="8">
                  <c:v>94.07</c:v>
                </c:pt>
                <c:pt idx="9">
                  <c:v>87.04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7A-46B2-833A-E224439A1AD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10 Drones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Sheet1!$E$2:$E$11</c:f>
              <c:numCache>
                <c:formatCode>General</c:formatCode>
                <c:ptCount val="10"/>
                <c:pt idx="0">
                  <c:v>99.18</c:v>
                </c:pt>
                <c:pt idx="1">
                  <c:v>99</c:v>
                </c:pt>
                <c:pt idx="2">
                  <c:v>98.25</c:v>
                </c:pt>
                <c:pt idx="3">
                  <c:v>97.48</c:v>
                </c:pt>
                <c:pt idx="4">
                  <c:v>96.66</c:v>
                </c:pt>
                <c:pt idx="5">
                  <c:v>96.4</c:v>
                </c:pt>
                <c:pt idx="6">
                  <c:v>95.14</c:v>
                </c:pt>
                <c:pt idx="7">
                  <c:v>93.96</c:v>
                </c:pt>
                <c:pt idx="8">
                  <c:v>92.04</c:v>
                </c:pt>
                <c:pt idx="9">
                  <c:v>80.72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7A-46B2-833A-E224439A1AD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15 Drones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Sheet1!$F$2:$F$11</c:f>
              <c:numCache>
                <c:formatCode>General</c:formatCode>
                <c:ptCount val="10"/>
                <c:pt idx="0">
                  <c:v>98.68</c:v>
                </c:pt>
                <c:pt idx="1">
                  <c:v>97.42</c:v>
                </c:pt>
                <c:pt idx="2">
                  <c:v>95.59</c:v>
                </c:pt>
                <c:pt idx="3">
                  <c:v>94.44</c:v>
                </c:pt>
                <c:pt idx="4">
                  <c:v>91.52</c:v>
                </c:pt>
                <c:pt idx="5">
                  <c:v>90.83</c:v>
                </c:pt>
                <c:pt idx="6">
                  <c:v>87.79</c:v>
                </c:pt>
                <c:pt idx="7">
                  <c:v>84.4</c:v>
                </c:pt>
                <c:pt idx="8">
                  <c:v>79.680000000000007</c:v>
                </c:pt>
                <c:pt idx="9">
                  <c:v>51.01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87A-46B2-833A-E224439A1AD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 Drone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Sheet1!$G$2:$G$11</c:f>
              <c:numCache>
                <c:formatCode>General</c:formatCode>
                <c:ptCount val="10"/>
                <c:pt idx="0">
                  <c:v>98.6</c:v>
                </c:pt>
                <c:pt idx="1">
                  <c:v>97.41</c:v>
                </c:pt>
                <c:pt idx="2">
                  <c:v>95.63</c:v>
                </c:pt>
                <c:pt idx="3">
                  <c:v>93.96</c:v>
                </c:pt>
                <c:pt idx="4">
                  <c:v>91.28</c:v>
                </c:pt>
                <c:pt idx="5">
                  <c:v>90.22</c:v>
                </c:pt>
                <c:pt idx="6">
                  <c:v>87.02</c:v>
                </c:pt>
                <c:pt idx="7">
                  <c:v>83.9</c:v>
                </c:pt>
                <c:pt idx="8">
                  <c:v>78.680000000000007</c:v>
                </c:pt>
                <c:pt idx="9">
                  <c:v>55.12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87A-46B2-833A-E224439A1AD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25 Drones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9</c:v>
                </c:pt>
                <c:pt idx="3">
                  <c:v>12</c:v>
                </c:pt>
                <c:pt idx="4">
                  <c:v>18</c:v>
                </c:pt>
                <c:pt idx="5">
                  <c:v>20</c:v>
                </c:pt>
                <c:pt idx="6">
                  <c:v>27</c:v>
                </c:pt>
                <c:pt idx="7">
                  <c:v>34</c:v>
                </c:pt>
                <c:pt idx="8">
                  <c:v>45</c:v>
                </c:pt>
                <c:pt idx="9">
                  <c:v>100</c:v>
                </c:pt>
              </c:numCache>
            </c:numRef>
          </c:xVal>
          <c:yVal>
            <c:numRef>
              <c:f>Sheet1!$H$2:$H$11</c:f>
              <c:numCache>
                <c:formatCode>General</c:formatCode>
                <c:ptCount val="10"/>
                <c:pt idx="0">
                  <c:v>96.11</c:v>
                </c:pt>
                <c:pt idx="1">
                  <c:v>93.98</c:v>
                </c:pt>
                <c:pt idx="2">
                  <c:v>89.51</c:v>
                </c:pt>
                <c:pt idx="3">
                  <c:v>86.66</c:v>
                </c:pt>
                <c:pt idx="4">
                  <c:v>80.62</c:v>
                </c:pt>
                <c:pt idx="5">
                  <c:v>78.19</c:v>
                </c:pt>
                <c:pt idx="6">
                  <c:v>70.900000000000006</c:v>
                </c:pt>
                <c:pt idx="7">
                  <c:v>63.29</c:v>
                </c:pt>
                <c:pt idx="8">
                  <c:v>55.23</c:v>
                </c:pt>
                <c:pt idx="9">
                  <c:v>33.07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87A-46B2-833A-E224439A1A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0476255"/>
        <c:axId val="1500468095"/>
      </c:scatterChart>
      <c:valAx>
        <c:axId val="150047625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Offloading Rate (%)</a:t>
                </a:r>
              </a:p>
            </c:rich>
          </c:tx>
          <c:layout>
            <c:manualLayout>
              <c:xMode val="edge"/>
              <c:yMode val="edge"/>
              <c:x val="0.36496384176480517"/>
              <c:y val="0.932050383744235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468095"/>
        <c:crosses val="autoZero"/>
        <c:crossBetween val="midCat"/>
        <c:majorUnit val="10"/>
      </c:valAx>
      <c:valAx>
        <c:axId val="150046809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Succes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4762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BA0C1-24BD-4B37-AF21-06930EEBE51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E8FB8-2D62-41DA-BA6F-08E06675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E8F59-8030-7A83-F9EB-065262FE0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312CA-D522-17AF-5B68-48308F70C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B244C8-9EF1-FCA7-EAB5-BD625FDD4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5176D-6B58-34CF-F774-440940BC0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79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B2140-CE01-A7CC-590E-10AE90B5D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FD7CC-3213-3B9F-E577-694437374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5B120-EBE3-B9D2-E63A-44D6C46D1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6D4FA-19ED-D21D-F387-AB133A7D3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48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F176-279D-B80A-8F1B-38EF1CF36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083A8F-3AA8-9E94-1560-1E548E3F0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B08C1E-ACD1-7460-A5CB-A0D337B41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030A1-9C83-D70E-CE19-ABAA3BB52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87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39360-7AE7-E995-ABBB-E3E202CE6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ED48A-6690-CD84-E995-CBD65F675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94D05-F5F5-2247-113F-3D9235D23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07646-AD08-7AF6-2D6A-1EF09BC15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9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4ED-71DE-B357-7E74-E11F69E7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199D-6825-6544-6C0F-DF5F81AF0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852CF-1DB9-7DBB-F6D6-D3095CCB5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5F93-5A3F-3C59-A26D-E47672CA8B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19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20FFA-88D4-7FF1-B0A9-B16CEEF50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F0C593-7ED9-D2E7-5F26-573DFFC38A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E91439-7DD4-3D99-CA23-248FD4D82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ECC8F-310C-A4C3-BD75-A9E379E60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7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6D494-BF77-C8B7-90DE-7DE510628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456BB-8873-82AD-8ACA-DF587AB2B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4E0FA-02F5-B676-F443-02F80A778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BC99-328C-65D6-4FA3-382E3DE835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51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8EC58-7D7B-FE26-00E5-31866ABE3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8CE472-6BBD-819D-EA84-D68DA0F1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6E1C2-A154-01BE-BB7F-1250557D0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08999-2089-2947-F560-B3F134250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70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2B9AC-182F-28B7-4637-A25602A4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028F4-0CB8-F553-8A40-785453609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58E10D-578D-7F58-6CC4-EFA91D8B8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35BBF-F410-3994-371D-16504F4A6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9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6DE2-1E91-39B7-76E3-2E20A5B78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1922F-BF15-F009-F616-42D97E392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57ED0-48E9-60FF-9785-79979DD23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99DDF-9BA6-03CC-0229-60E7BEE24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9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D50BD-A517-BC29-0F46-840FADB6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A60F2-AE06-3C26-BB86-A026C4A25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08016-D269-9AE6-4592-B5BA1601F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694D8-4601-70DA-50B2-D6BF273F0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F6F2A-6C6A-4F3C-88E4-BFAD610B7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616305-CD6A-1AAB-02A7-9D9EB7D7D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42ADF-AD4F-6397-A2EA-016C06972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13696-CE3D-632E-9360-3ED97E1BE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A08C5-6656-4A24-190F-090E329FD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4693FF-0490-5F23-02F7-BD41F6DC8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2C489-1AFF-BAF2-E1C0-9E5092EA4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DFD-0287-DC53-FB57-9E7ED5972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11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C6A6D-2573-8F69-BDFD-175C05C92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DC0DD-FFDE-5B60-7C0B-FE5354BFA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0F4D8-8980-568A-CAA7-9D532866F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1CC7-BA6C-693C-27AF-E3274BB92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09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36AE9-9A72-17E0-5AED-0C945B17B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3FD945-55DF-7A32-5434-7EDB15C88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35312-3051-4F69-9058-B98D53755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8B729-4979-AD60-CA8F-BFBEE7F98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4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EB867-B5CE-FD8F-B4E8-CF25451C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D14D19-C0DE-7A05-E957-FD5B6096B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081D7-5DA9-98B9-5571-5CA92F38C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87623-8461-7510-A16C-77D4299B8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42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E27D6-65AB-4A0F-3BD3-C814C8B7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BD3A33-A8E0-C177-90D3-EFCA5A165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E3173-1E51-86DE-4AE4-F4DBA99EF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C79CD-BCC4-A7BC-AD78-30911529D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8FB8-2D62-41DA-BA6F-08E066750D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03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0F1F-C547-8266-3693-11954F7EA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B097B-5E60-1322-03D8-A5E148F69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95E4B-D6F5-03AA-7640-E27ED636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50719-A80D-9B0E-DD64-5D49137FA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99E9A-93D8-7A92-F276-CC3DD51B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4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5CA3-B6A5-B400-FB7A-40DFE2D8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DA569-17AA-E74D-07B2-B2969B340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3E763-7C1C-7D20-67BB-990BCC925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3D4E4-8072-0C89-7A26-B39EA393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17E-F4A0-E242-FD1C-E48F9850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18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370D8-7AE1-5720-BA83-1ADFA9F221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15496-F5A7-FC5E-BBDA-F74DF0744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9849B-290A-0F86-2AC4-6D14BFBC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B356C-0E3B-C060-247E-67F067A9F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8EE07-415F-C613-47BE-A54EA7DE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5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C1D6-F988-1129-5A1C-D73004ED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4914-CE37-0358-21AD-5F518EE6D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798A1-3E0A-1D85-FFAB-B690158BC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B79CC-76D8-B8C4-F4BC-5081189ED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5E289-F3C5-7100-6A7E-B4179BA4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8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195F-D74C-5AF4-DC0B-B2F8547D4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7EC28-BA10-8F27-E679-28676E5B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0CBFD-53B5-0E29-E506-E0FA1E251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800C3-FFB7-C27B-9817-4DB076487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D36A9-09C8-3F24-4514-1AA86EF6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DDF5-4FC7-55BE-A5F2-AC3DB2626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5E13-92AA-F273-7CDF-C94A54BD1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47347-091B-8645-D836-2D6690584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9BF81-1AF1-367D-0925-759E3C76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72029-797F-DB3D-5DB1-7BBEDCC8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3FCD9-E5C5-64BE-5D35-90685462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96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FE80-5995-7B67-5AF9-2A6D1B3C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15575-106C-701E-9EEF-2C3B951A8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345A3-AADE-C39E-9115-008660E11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E78AB-E3E0-60C1-BECD-AB33B54AF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D3D80-9143-649E-F1C1-D8BBD788A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199496-40E8-1E0C-4B43-96EDE3E8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845193-690A-2C94-D735-8FDF4A55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7308F-3651-B806-BFF0-0656868C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9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EB5E-DF04-9571-8944-5A41C7F5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C2C2D-EAEF-356E-7277-959589FE2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99F13-F36E-58B7-4ECA-558FFC86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8D1C9-4265-3001-2CFE-E508B137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50B9D-7B81-93FA-3A34-3F632453A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E7CA5-0F7C-3921-1D7F-E7B2ED68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43311-1F7B-3A81-0A29-08ECB90A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0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9AA8-2C61-3D86-53D8-A33E9A50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83E1-C190-3673-B0B0-0205244F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5D944-44AE-4B2D-6EDA-2CB0CD279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F351B-61B1-576F-A06F-BF2E93D1C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E0419-819B-EEA5-9B66-D9AA6CD1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F4748-E770-C490-25A6-FF7D29AB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4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DA56-FA16-18AD-3053-D5AAB17A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3073E-ED17-56A6-4A81-A0064B39F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40FEF-6DF4-CD5A-DF4A-300365576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00322-2F59-293D-AEFD-BA84B9A5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7004C-46EE-D86C-364A-DA4A9C51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6757F-F9AF-9E3D-13AF-D16BF00C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3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F690C-3543-6E57-4608-4AD104D8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C2A53-F4F2-123F-9F0E-E9E8D1DDC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12EDD-4DCA-F675-AE58-009AEAECE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2BB3C5-018A-4068-B386-9AD90C138C0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33E1D-B5E2-6822-ADF4-BE6444CB7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174E-0745-BFE4-8308-D41423BB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BE52C0-EF19-4E48-9A7E-B2D9C709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4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18.xml"/><Relationship Id="rId2" Type="http://schemas.openxmlformats.org/officeDocument/2006/relationships/slide" Target="slide3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2036-BEA2-7756-1214-0911FCFBB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3516" y="1214438"/>
            <a:ext cx="6464968" cy="2387600"/>
          </a:xfrm>
        </p:spPr>
        <p:txBody>
          <a:bodyPr/>
          <a:lstStyle/>
          <a:p>
            <a:r>
              <a:rPr lang="en-US" dirty="0"/>
              <a:t>Dave - PureEdgeSim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2BA3B-B81C-63E7-1F29-B6A9B0690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Drone Simulation</a:t>
            </a:r>
          </a:p>
        </p:txBody>
      </p:sp>
    </p:spTree>
    <p:extLst>
      <p:ext uri="{BB962C8B-B14F-4D97-AF65-F5344CB8AC3E}">
        <p14:creationId xmlns:p14="http://schemas.microsoft.com/office/powerpoint/2010/main" val="55341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1BE5-5FAF-D356-3959-55AC95BE0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25CC20-83AD-9A5F-5A3C-0F5A9057A79F}"/>
              </a:ext>
            </a:extLst>
          </p:cNvPr>
          <p:cNvSpPr/>
          <p:nvPr/>
        </p:nvSpPr>
        <p:spPr>
          <a:xfrm>
            <a:off x="461010" y="208966"/>
            <a:ext cx="3395472" cy="841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Offloading Rate : 18%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48AD2EC-419A-5C36-A0D2-56A12EF87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620622"/>
              </p:ext>
            </p:extLst>
          </p:nvPr>
        </p:nvGraphicFramePr>
        <p:xfrm>
          <a:off x="448706" y="1327917"/>
          <a:ext cx="3598767" cy="12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89">
                  <a:extLst>
                    <a:ext uri="{9D8B030D-6E8A-4147-A177-3AD203B41FA5}">
                      <a16:colId xmlns:a16="http://schemas.microsoft.com/office/drawing/2014/main" val="2136313363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473745749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512179749"/>
                    </a:ext>
                  </a:extLst>
                </a:gridCol>
              </a:tblGrid>
              <a:tr h="4190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Computing Node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Tasks </a:t>
                      </a:r>
                    </a:p>
                    <a:p>
                      <a:r>
                        <a:rPr lang="en-US" sz="1100" dirty="0"/>
                        <a:t>(% of Total)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1100" dirty="0"/>
                        <a:t>Success Rate (%) </a:t>
                      </a:r>
                      <a:endParaRPr lang="en-US" sz="900" dirty="0"/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857008287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Far-Edge (Drone)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62724 (81.99%)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 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10676146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Edge Servers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13776 (18.01%)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6346565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8F61BD4-3D92-7C62-1D5C-536C78B48AF5}"/>
              </a:ext>
            </a:extLst>
          </p:cNvPr>
          <p:cNvSpPr txBox="1"/>
          <p:nvPr/>
        </p:nvSpPr>
        <p:spPr>
          <a:xfrm>
            <a:off x="397627" y="1078574"/>
            <a:ext cx="409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Task Distribution and Success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E6BD4B-D5B7-276F-5256-B9618A29690F}"/>
              </a:ext>
            </a:extLst>
          </p:cNvPr>
          <p:cNvSpPr txBox="1"/>
          <p:nvPr/>
        </p:nvSpPr>
        <p:spPr>
          <a:xfrm>
            <a:off x="397627" y="2631785"/>
            <a:ext cx="2831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Inference Time</a:t>
            </a:r>
            <a:r>
              <a:rPr lang="en-US" sz="1200" dirty="0"/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1021446-02F4-4F59-C88C-96618D323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881931"/>
              </p:ext>
            </p:extLst>
          </p:nvPr>
        </p:nvGraphicFramePr>
        <p:xfrm>
          <a:off x="4621965" y="4495006"/>
          <a:ext cx="2831973" cy="17401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623">
                  <a:extLst>
                    <a:ext uri="{9D8B030D-6E8A-4147-A177-3AD203B41FA5}">
                      <a16:colId xmlns:a16="http://schemas.microsoft.com/office/drawing/2014/main" val="2754668870"/>
                    </a:ext>
                  </a:extLst>
                </a:gridCol>
                <a:gridCol w="1421350">
                  <a:extLst>
                    <a:ext uri="{9D8B030D-6E8A-4147-A177-3AD203B41FA5}">
                      <a16:colId xmlns:a16="http://schemas.microsoft.com/office/drawing/2014/main" val="1793557034"/>
                    </a:ext>
                  </a:extLst>
                </a:gridCol>
              </a:tblGrid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Quality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Offloaded MB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03891706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672.66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352203314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480p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2017.97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715297069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720p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4708.59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803414332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1080p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10762.5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412567897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26906.2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990685943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/>
                        <a:t>2160</a:t>
                      </a:r>
                      <a:r>
                        <a:rPr lang="en-US" sz="1200" dirty="0"/>
                        <a:t>p</a:t>
                      </a:r>
                      <a:endParaRPr lang="en-US" sz="1200" b="0" i="0" u="none" dirty="0"/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107625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2491468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E1BB6F-2748-2049-2ED7-0D5918135152}"/>
              </a:ext>
            </a:extLst>
          </p:cNvPr>
          <p:cNvSpPr txBox="1"/>
          <p:nvPr/>
        </p:nvSpPr>
        <p:spPr>
          <a:xfrm>
            <a:off x="4546092" y="4218007"/>
            <a:ext cx="3099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Image Quality Data Transfer Statistics</a:t>
            </a:r>
          </a:p>
        </p:txBody>
      </p:sp>
      <p:pic>
        <p:nvPicPr>
          <p:cNvPr id="5" name="Picture 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28D8BF44-7F58-40B9-AEED-D13EFBB82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42" y="119518"/>
            <a:ext cx="3960558" cy="2158519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0A7FE99-3B4D-36C7-5B8B-2887430A9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320764"/>
              </p:ext>
            </p:extLst>
          </p:nvPr>
        </p:nvGraphicFramePr>
        <p:xfrm>
          <a:off x="439488" y="2862420"/>
          <a:ext cx="3607744" cy="188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22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Drone (Seconds)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Edge Servers (Seconds)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Network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0.0244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Waiting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  <a:tr h="307913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Execution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0.0242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63777996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Total Time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86168513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FD9EE99-0864-E27C-9F8E-B5B2DA519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90587"/>
              </p:ext>
            </p:extLst>
          </p:nvPr>
        </p:nvGraphicFramePr>
        <p:xfrm>
          <a:off x="448706" y="5093204"/>
          <a:ext cx="3875644" cy="114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84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Level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Dynamic Consumption (Wh)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CPU Usage (%)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65156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Edge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0.7423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0.2339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Mist (Drone)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2.5993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16.5465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F502F10-266B-CFE4-0574-5059C46F04F1}"/>
              </a:ext>
            </a:extLst>
          </p:cNvPr>
          <p:cNvSpPr txBox="1"/>
          <p:nvPr/>
        </p:nvSpPr>
        <p:spPr>
          <a:xfrm>
            <a:off x="397627" y="4824239"/>
            <a:ext cx="353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Energy Consumption and CPU Usage Analysis</a:t>
            </a:r>
            <a:r>
              <a:rPr lang="en-US" sz="1200" dirty="0"/>
              <a:t>:</a:t>
            </a:r>
          </a:p>
        </p:txBody>
      </p:sp>
      <p:pic>
        <p:nvPicPr>
          <p:cNvPr id="6" name="Picture 5" descr="A blue and green graph&#10;&#10;AI-generated content may be incorrect.">
            <a:extLst>
              <a:ext uri="{FF2B5EF4-FFF2-40B4-BE49-F238E27FC236}">
                <a16:creationId xmlns:a16="http://schemas.microsoft.com/office/drawing/2014/main" id="{F4B8BEC5-2F92-3A17-10B7-018CFAAD3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42" y="2484235"/>
            <a:ext cx="3960558" cy="2744989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36E4162-6AA0-D8E5-87A8-3766C4003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32" y="631883"/>
            <a:ext cx="4183969" cy="32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87051-6180-7651-DD37-059A54309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4F0A53-C080-DEE2-E2CC-341E02F1FCEF}"/>
              </a:ext>
            </a:extLst>
          </p:cNvPr>
          <p:cNvSpPr/>
          <p:nvPr/>
        </p:nvSpPr>
        <p:spPr>
          <a:xfrm>
            <a:off x="461010" y="208966"/>
            <a:ext cx="3395472" cy="841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Offloading Rate : 20%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4FEA1EB-97C2-AF6C-8435-ED3A4AC9A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37918"/>
              </p:ext>
            </p:extLst>
          </p:nvPr>
        </p:nvGraphicFramePr>
        <p:xfrm>
          <a:off x="448706" y="1327917"/>
          <a:ext cx="3598767" cy="12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89">
                  <a:extLst>
                    <a:ext uri="{9D8B030D-6E8A-4147-A177-3AD203B41FA5}">
                      <a16:colId xmlns:a16="http://schemas.microsoft.com/office/drawing/2014/main" val="2136313363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473745749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512179749"/>
                    </a:ext>
                  </a:extLst>
                </a:gridCol>
              </a:tblGrid>
              <a:tr h="4190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Computing Node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Tasks </a:t>
                      </a:r>
                    </a:p>
                    <a:p>
                      <a:r>
                        <a:rPr lang="en-US" sz="1100" dirty="0"/>
                        <a:t>(% of Total)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1100" dirty="0"/>
                        <a:t>Success Rate (%) </a:t>
                      </a:r>
                      <a:endParaRPr lang="en-US" sz="900" dirty="0"/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857008287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Far-Edge (Drone)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61161 (79.95%)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 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10676146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Edge Servers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15339 (20.05%)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6346565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DD8CEF6-2D18-7696-7634-D9468A50B9C6}"/>
              </a:ext>
            </a:extLst>
          </p:cNvPr>
          <p:cNvSpPr txBox="1"/>
          <p:nvPr/>
        </p:nvSpPr>
        <p:spPr>
          <a:xfrm>
            <a:off x="397627" y="1078574"/>
            <a:ext cx="409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Task Distribution and Success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2143E-19B5-0B6E-9EF9-31EA355A6013}"/>
              </a:ext>
            </a:extLst>
          </p:cNvPr>
          <p:cNvSpPr txBox="1"/>
          <p:nvPr/>
        </p:nvSpPr>
        <p:spPr>
          <a:xfrm>
            <a:off x="397627" y="2631785"/>
            <a:ext cx="2831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Inference Time</a:t>
            </a:r>
            <a:r>
              <a:rPr lang="en-US" sz="1200" dirty="0"/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7AD3AF-88A5-CE5A-6436-27B28FAE6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96963"/>
              </p:ext>
            </p:extLst>
          </p:nvPr>
        </p:nvGraphicFramePr>
        <p:xfrm>
          <a:off x="4621965" y="4495006"/>
          <a:ext cx="2831973" cy="17401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623">
                  <a:extLst>
                    <a:ext uri="{9D8B030D-6E8A-4147-A177-3AD203B41FA5}">
                      <a16:colId xmlns:a16="http://schemas.microsoft.com/office/drawing/2014/main" val="2754668870"/>
                    </a:ext>
                  </a:extLst>
                </a:gridCol>
                <a:gridCol w="1421350">
                  <a:extLst>
                    <a:ext uri="{9D8B030D-6E8A-4147-A177-3AD203B41FA5}">
                      <a16:colId xmlns:a16="http://schemas.microsoft.com/office/drawing/2014/main" val="1793557034"/>
                    </a:ext>
                  </a:extLst>
                </a:gridCol>
              </a:tblGrid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Quality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Offloaded MB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03891706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748.97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352203314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480p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2246.92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715297069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720p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5242.82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803414332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1080p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11983.6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412567897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29959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990685943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/>
                        <a:t>2160</a:t>
                      </a:r>
                      <a:r>
                        <a:rPr lang="en-US" sz="1200" dirty="0"/>
                        <a:t>p</a:t>
                      </a:r>
                      <a:endParaRPr lang="en-US" sz="1200" b="0" i="0" u="none" dirty="0"/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119836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2491468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4DEC9C4-135D-EA5A-A6A3-3A8E0D4EB0FB}"/>
              </a:ext>
            </a:extLst>
          </p:cNvPr>
          <p:cNvSpPr txBox="1"/>
          <p:nvPr/>
        </p:nvSpPr>
        <p:spPr>
          <a:xfrm>
            <a:off x="4546092" y="4218007"/>
            <a:ext cx="3099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Image Quality Data Transfer Statistics</a:t>
            </a:r>
          </a:p>
        </p:txBody>
      </p:sp>
      <p:pic>
        <p:nvPicPr>
          <p:cNvPr id="5" name="Picture 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F9C85C4F-2882-FA68-CD2F-A87601BF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42" y="119518"/>
            <a:ext cx="3960558" cy="2158519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777E42F-D371-4FFA-7649-3CEC3B2B6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06967"/>
              </p:ext>
            </p:extLst>
          </p:nvPr>
        </p:nvGraphicFramePr>
        <p:xfrm>
          <a:off x="439488" y="2862420"/>
          <a:ext cx="3607744" cy="188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22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Drone (Seconds)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Edge Servers (Seconds)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Network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0.0245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Waiting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  <a:tr h="307913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Execution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0.0243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63777996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Total Time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86168513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DBAB323-9F08-ABD0-7BE1-4EACF8864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885636"/>
              </p:ext>
            </p:extLst>
          </p:nvPr>
        </p:nvGraphicFramePr>
        <p:xfrm>
          <a:off x="448706" y="5093204"/>
          <a:ext cx="3875644" cy="1141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84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Level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Dynamic Consumption (Wh)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CPU Usage (%)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Edge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0.827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0.2606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Mist (Drone)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2.5434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16.1273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7AE4570-38D6-EED8-06F7-1F3E6E294ED6}"/>
              </a:ext>
            </a:extLst>
          </p:cNvPr>
          <p:cNvSpPr txBox="1"/>
          <p:nvPr/>
        </p:nvSpPr>
        <p:spPr>
          <a:xfrm>
            <a:off x="397627" y="4824239"/>
            <a:ext cx="353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Energy Consumption and CPU Usage Analysis</a:t>
            </a:r>
            <a:r>
              <a:rPr lang="en-US" sz="1200" dirty="0"/>
              <a:t>:</a:t>
            </a:r>
          </a:p>
        </p:txBody>
      </p:sp>
      <p:pic>
        <p:nvPicPr>
          <p:cNvPr id="6" name="Picture 5" descr="A blue and green graph&#10;&#10;AI-generated content may be incorrect.">
            <a:extLst>
              <a:ext uri="{FF2B5EF4-FFF2-40B4-BE49-F238E27FC236}">
                <a16:creationId xmlns:a16="http://schemas.microsoft.com/office/drawing/2014/main" id="{67636531-4608-FD56-AE43-F9E7A2B93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85" y="2396838"/>
            <a:ext cx="3883215" cy="2815167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EFEABAAE-6524-ACB7-3CB7-BFB274638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32" y="631331"/>
            <a:ext cx="4183969" cy="32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9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1C64E-D6F8-5F68-69A1-1406A6CDF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9F09D7-F3E9-6370-35B4-48736FC56D8A}"/>
              </a:ext>
            </a:extLst>
          </p:cNvPr>
          <p:cNvSpPr/>
          <p:nvPr/>
        </p:nvSpPr>
        <p:spPr>
          <a:xfrm>
            <a:off x="461010" y="208966"/>
            <a:ext cx="3395472" cy="841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Offloading Rate : 27%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0304C76-D9E5-F186-360C-EC77F7E3E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39046"/>
              </p:ext>
            </p:extLst>
          </p:nvPr>
        </p:nvGraphicFramePr>
        <p:xfrm>
          <a:off x="448706" y="1327917"/>
          <a:ext cx="3598767" cy="12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89">
                  <a:extLst>
                    <a:ext uri="{9D8B030D-6E8A-4147-A177-3AD203B41FA5}">
                      <a16:colId xmlns:a16="http://schemas.microsoft.com/office/drawing/2014/main" val="2136313363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473745749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512179749"/>
                    </a:ext>
                  </a:extLst>
                </a:gridCol>
              </a:tblGrid>
              <a:tr h="4190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Computing Node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Tasks </a:t>
                      </a:r>
                    </a:p>
                    <a:p>
                      <a:r>
                        <a:rPr lang="en-US" sz="1100" dirty="0"/>
                        <a:t>(% of Total)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1100" dirty="0"/>
                        <a:t>Success Rate (%) </a:t>
                      </a:r>
                      <a:endParaRPr lang="en-US" sz="900" dirty="0"/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857008287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Far-Edge (Drone)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55712 (72.83%)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 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10676146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Edge Servers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20788 (27.17%)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6346565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1605FA3-9112-4BD0-9B80-347A646F97CA}"/>
              </a:ext>
            </a:extLst>
          </p:cNvPr>
          <p:cNvSpPr txBox="1"/>
          <p:nvPr/>
        </p:nvSpPr>
        <p:spPr>
          <a:xfrm>
            <a:off x="397627" y="1078574"/>
            <a:ext cx="409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Task Distribution and Success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E3B7BA-FE99-90BE-A4BD-1372FE320300}"/>
              </a:ext>
            </a:extLst>
          </p:cNvPr>
          <p:cNvSpPr txBox="1"/>
          <p:nvPr/>
        </p:nvSpPr>
        <p:spPr>
          <a:xfrm>
            <a:off x="397627" y="2631785"/>
            <a:ext cx="2831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Inference Time</a:t>
            </a:r>
            <a:r>
              <a:rPr lang="en-US" sz="1200" dirty="0"/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15493B-F645-6AB7-B4AC-64BC01A70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43530"/>
              </p:ext>
            </p:extLst>
          </p:nvPr>
        </p:nvGraphicFramePr>
        <p:xfrm>
          <a:off x="4621965" y="4495006"/>
          <a:ext cx="2831973" cy="17401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623">
                  <a:extLst>
                    <a:ext uri="{9D8B030D-6E8A-4147-A177-3AD203B41FA5}">
                      <a16:colId xmlns:a16="http://schemas.microsoft.com/office/drawing/2014/main" val="2754668870"/>
                    </a:ext>
                  </a:extLst>
                </a:gridCol>
                <a:gridCol w="1421350">
                  <a:extLst>
                    <a:ext uri="{9D8B030D-6E8A-4147-A177-3AD203B41FA5}">
                      <a16:colId xmlns:a16="http://schemas.microsoft.com/office/drawing/2014/main" val="1793557034"/>
                    </a:ext>
                  </a:extLst>
                </a:gridCol>
              </a:tblGrid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Quality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Offloaded MB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03891706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1015.04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352203314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480p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3045.12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715297069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720p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7105.27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803414332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1080p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16240.6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412567897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40601.6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990685943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/>
                        <a:t>2160</a:t>
                      </a:r>
                      <a:r>
                        <a:rPr lang="en-US" sz="1200" dirty="0"/>
                        <a:t>p</a:t>
                      </a:r>
                      <a:endParaRPr lang="en-US" sz="1200" b="0" i="0" u="none" dirty="0"/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162406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2491468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521E34D-74A9-23E0-D50D-2042791C69DE}"/>
              </a:ext>
            </a:extLst>
          </p:cNvPr>
          <p:cNvSpPr txBox="1"/>
          <p:nvPr/>
        </p:nvSpPr>
        <p:spPr>
          <a:xfrm>
            <a:off x="4546092" y="4218007"/>
            <a:ext cx="3099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Image Quality Data Transfer Statistics</a:t>
            </a:r>
          </a:p>
        </p:txBody>
      </p:sp>
      <p:pic>
        <p:nvPicPr>
          <p:cNvPr id="5" name="Picture 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EDE8A10E-53B9-772F-4C72-78FCC1933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42" y="119518"/>
            <a:ext cx="3960558" cy="2158519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F0FB0E0-D14D-A7CE-92AF-03425AB87991}"/>
              </a:ext>
            </a:extLst>
          </p:cNvPr>
          <p:cNvGraphicFramePr>
            <a:graphicFrameLocks noGrp="1"/>
          </p:cNvGraphicFramePr>
          <p:nvPr/>
        </p:nvGraphicFramePr>
        <p:xfrm>
          <a:off x="439488" y="2862420"/>
          <a:ext cx="3607744" cy="188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22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Drone (Seconds)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Edge Servers (Seconds)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Network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0.0244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Waiting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  <a:tr h="307913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Execution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0.0243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63777996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Total Time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86168513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D513C1E-2E77-BF1F-37F3-AD1A4760E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496751"/>
              </p:ext>
            </p:extLst>
          </p:nvPr>
        </p:nvGraphicFramePr>
        <p:xfrm>
          <a:off x="448706" y="5093204"/>
          <a:ext cx="3875644" cy="1141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84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Level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Dynamic Consumption (Wh)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CPU Usage (%)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Edge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1.1211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0.3533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Mist (Drone)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2.3513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14.7016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5BE9A5A-B119-378B-6870-D907A1CA7DF3}"/>
              </a:ext>
            </a:extLst>
          </p:cNvPr>
          <p:cNvSpPr txBox="1"/>
          <p:nvPr/>
        </p:nvSpPr>
        <p:spPr>
          <a:xfrm>
            <a:off x="397627" y="4824239"/>
            <a:ext cx="353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Energy Consumption and CPU Usage Analysis</a:t>
            </a:r>
            <a:r>
              <a:rPr lang="en-US" sz="1200" dirty="0"/>
              <a:t>:</a:t>
            </a:r>
          </a:p>
        </p:txBody>
      </p:sp>
      <p:pic>
        <p:nvPicPr>
          <p:cNvPr id="6" name="Picture 5" descr="A blue and green graph&#10;&#10;AI-generated content may be incorrect.">
            <a:extLst>
              <a:ext uri="{FF2B5EF4-FFF2-40B4-BE49-F238E27FC236}">
                <a16:creationId xmlns:a16="http://schemas.microsoft.com/office/drawing/2014/main" id="{64620E84-C7A4-3EA5-AD60-04C841BCF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624" y="2337298"/>
            <a:ext cx="3886375" cy="2755905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8B07EFF5-9EE8-C602-BF9B-DCC996612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32" y="631331"/>
            <a:ext cx="4183969" cy="32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5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DC9F6-A367-A2A7-2927-BF63D2FCE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0F6E30-8910-3482-D24B-2E138DAE0446}"/>
              </a:ext>
            </a:extLst>
          </p:cNvPr>
          <p:cNvSpPr/>
          <p:nvPr/>
        </p:nvSpPr>
        <p:spPr>
          <a:xfrm>
            <a:off x="461010" y="208966"/>
            <a:ext cx="3395472" cy="841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Offloading Rate : 34%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80596A3-8BE1-65AC-A798-0BAABC57A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33256"/>
              </p:ext>
            </p:extLst>
          </p:nvPr>
        </p:nvGraphicFramePr>
        <p:xfrm>
          <a:off x="448706" y="1327917"/>
          <a:ext cx="3598767" cy="12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89">
                  <a:extLst>
                    <a:ext uri="{9D8B030D-6E8A-4147-A177-3AD203B41FA5}">
                      <a16:colId xmlns:a16="http://schemas.microsoft.com/office/drawing/2014/main" val="2136313363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473745749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512179749"/>
                    </a:ext>
                  </a:extLst>
                </a:gridCol>
              </a:tblGrid>
              <a:tr h="4190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Computing Node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Tasks </a:t>
                      </a:r>
                    </a:p>
                    <a:p>
                      <a:r>
                        <a:rPr lang="en-US" sz="1100" dirty="0"/>
                        <a:t>(% of Total)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1100" dirty="0"/>
                        <a:t>Success Rate (%) </a:t>
                      </a:r>
                      <a:endParaRPr lang="en-US" sz="900" dirty="0"/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857008287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Far-Edge (Drone)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50482 (65.99%)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 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10676146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Edge Servers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26018 (34.01%)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6346565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C080925-1430-2179-85C7-1F22468F0784}"/>
              </a:ext>
            </a:extLst>
          </p:cNvPr>
          <p:cNvSpPr txBox="1"/>
          <p:nvPr/>
        </p:nvSpPr>
        <p:spPr>
          <a:xfrm>
            <a:off x="397627" y="1078574"/>
            <a:ext cx="409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Task Distribution and Success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80023-7714-81C0-F2EE-FCF59EDD453F}"/>
              </a:ext>
            </a:extLst>
          </p:cNvPr>
          <p:cNvSpPr txBox="1"/>
          <p:nvPr/>
        </p:nvSpPr>
        <p:spPr>
          <a:xfrm>
            <a:off x="397627" y="2631785"/>
            <a:ext cx="2831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Inference Time</a:t>
            </a:r>
            <a:r>
              <a:rPr lang="en-US" sz="1200" dirty="0"/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F78ECB-38F2-D17A-3E75-42BE5EB70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39528"/>
              </p:ext>
            </p:extLst>
          </p:nvPr>
        </p:nvGraphicFramePr>
        <p:xfrm>
          <a:off x="4621965" y="4495006"/>
          <a:ext cx="2831973" cy="17401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623">
                  <a:extLst>
                    <a:ext uri="{9D8B030D-6E8A-4147-A177-3AD203B41FA5}">
                      <a16:colId xmlns:a16="http://schemas.microsoft.com/office/drawing/2014/main" val="2754668870"/>
                    </a:ext>
                  </a:extLst>
                </a:gridCol>
                <a:gridCol w="1421350">
                  <a:extLst>
                    <a:ext uri="{9D8B030D-6E8A-4147-A177-3AD203B41FA5}">
                      <a16:colId xmlns:a16="http://schemas.microsoft.com/office/drawing/2014/main" val="1793557034"/>
                    </a:ext>
                  </a:extLst>
                </a:gridCol>
              </a:tblGrid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Quality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Offloaded MB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03891706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1270.41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352203314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480p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3811.23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715297069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720p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8892.87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803414332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1080p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20326.6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412567897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203266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990685943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/>
                        <a:t>2160</a:t>
                      </a:r>
                      <a:r>
                        <a:rPr lang="en-US" sz="1200" dirty="0"/>
                        <a:t>p</a:t>
                      </a:r>
                      <a:endParaRPr lang="en-US" sz="1200" b="0" i="0" u="none" dirty="0"/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162406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2491468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DAB2F2B-C277-1628-81B9-F6B2F40FDBDA}"/>
              </a:ext>
            </a:extLst>
          </p:cNvPr>
          <p:cNvSpPr txBox="1"/>
          <p:nvPr/>
        </p:nvSpPr>
        <p:spPr>
          <a:xfrm>
            <a:off x="4546092" y="4218007"/>
            <a:ext cx="3099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Image Quality Data Transfer Statistics</a:t>
            </a:r>
          </a:p>
        </p:txBody>
      </p:sp>
      <p:pic>
        <p:nvPicPr>
          <p:cNvPr id="5" name="Picture 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9904AAD3-0B1A-B662-C97E-AEAA9E79C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42" y="119518"/>
            <a:ext cx="3960558" cy="2158519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240DF54-CA56-3C90-9F87-192E5343400D}"/>
              </a:ext>
            </a:extLst>
          </p:cNvPr>
          <p:cNvGraphicFramePr>
            <a:graphicFrameLocks noGrp="1"/>
          </p:cNvGraphicFramePr>
          <p:nvPr/>
        </p:nvGraphicFramePr>
        <p:xfrm>
          <a:off x="439488" y="2862420"/>
          <a:ext cx="3607744" cy="188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22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Drone (Seconds)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Edge Servers (Seconds)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Network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0.0244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Waiting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  <a:tr h="307913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Execution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0.0243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63777996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Total Time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86168513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773F445-4AFE-017A-BA77-3AA3DDA7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802725"/>
              </p:ext>
            </p:extLst>
          </p:nvPr>
        </p:nvGraphicFramePr>
        <p:xfrm>
          <a:off x="448706" y="5093204"/>
          <a:ext cx="3875644" cy="1141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84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Level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Dynamic Consumption (Wh)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CPU Usage (%)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Edge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1.4022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0.4419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Mist (Drone)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2.1656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13.3164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9177A46-A926-EDAF-AB8B-579103BD20D2}"/>
              </a:ext>
            </a:extLst>
          </p:cNvPr>
          <p:cNvSpPr txBox="1"/>
          <p:nvPr/>
        </p:nvSpPr>
        <p:spPr>
          <a:xfrm>
            <a:off x="397627" y="4824239"/>
            <a:ext cx="353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Energy Consumption and CPU Usage Analysis</a:t>
            </a:r>
            <a:r>
              <a:rPr lang="en-US" sz="1200" dirty="0"/>
              <a:t>:</a:t>
            </a:r>
          </a:p>
        </p:txBody>
      </p:sp>
      <p:pic>
        <p:nvPicPr>
          <p:cNvPr id="10" name="Picture 9" descr="A blue and green graph&#10;&#10;AI-generated content may be incorrect.">
            <a:extLst>
              <a:ext uri="{FF2B5EF4-FFF2-40B4-BE49-F238E27FC236}">
                <a16:creationId xmlns:a16="http://schemas.microsoft.com/office/drawing/2014/main" id="{0F94F0C0-941D-378F-C2DF-91197D8E3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42" y="2409825"/>
            <a:ext cx="3960558" cy="2895599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3D0566CA-6F7A-21C8-87F0-7247DDE03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32" y="622808"/>
            <a:ext cx="4159414" cy="32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83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B69-EC6D-D89D-9872-98C5DE09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8221A4-192D-AA86-4522-D4B8829F10E8}"/>
              </a:ext>
            </a:extLst>
          </p:cNvPr>
          <p:cNvSpPr/>
          <p:nvPr/>
        </p:nvSpPr>
        <p:spPr>
          <a:xfrm>
            <a:off x="461010" y="208966"/>
            <a:ext cx="3395472" cy="841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Offloading Rate : 45%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A7C3413-4395-D4EC-ED36-9204F1D4C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665498"/>
              </p:ext>
            </p:extLst>
          </p:nvPr>
        </p:nvGraphicFramePr>
        <p:xfrm>
          <a:off x="448706" y="1327917"/>
          <a:ext cx="3598767" cy="12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89">
                  <a:extLst>
                    <a:ext uri="{9D8B030D-6E8A-4147-A177-3AD203B41FA5}">
                      <a16:colId xmlns:a16="http://schemas.microsoft.com/office/drawing/2014/main" val="2136313363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473745749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512179749"/>
                    </a:ext>
                  </a:extLst>
                </a:gridCol>
              </a:tblGrid>
              <a:tr h="4190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Computing Node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Tasks </a:t>
                      </a:r>
                    </a:p>
                    <a:p>
                      <a:r>
                        <a:rPr lang="en-US" sz="1100" dirty="0"/>
                        <a:t>(% of Total)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1100" dirty="0"/>
                        <a:t>Success Rate (%) </a:t>
                      </a:r>
                      <a:endParaRPr lang="en-US" sz="900" dirty="0"/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857008287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Far-Edge (Drone)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42087 (55.02%)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 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10676146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Edge Servers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34413 (44.98%)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6346565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26EE191-97DC-6375-6C97-A28FA1B09EBF}"/>
              </a:ext>
            </a:extLst>
          </p:cNvPr>
          <p:cNvSpPr txBox="1"/>
          <p:nvPr/>
        </p:nvSpPr>
        <p:spPr>
          <a:xfrm>
            <a:off x="397627" y="1078574"/>
            <a:ext cx="409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Task Distribution and Success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30C5A-AB36-EEBA-0A80-58F30FDF7241}"/>
              </a:ext>
            </a:extLst>
          </p:cNvPr>
          <p:cNvSpPr txBox="1"/>
          <p:nvPr/>
        </p:nvSpPr>
        <p:spPr>
          <a:xfrm>
            <a:off x="397627" y="2631785"/>
            <a:ext cx="2831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Inference Time</a:t>
            </a:r>
            <a:r>
              <a:rPr lang="en-US" sz="1200" dirty="0"/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04FBDEC-E803-FEAF-022F-06EE5943E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694179"/>
              </p:ext>
            </p:extLst>
          </p:nvPr>
        </p:nvGraphicFramePr>
        <p:xfrm>
          <a:off x="4621965" y="4495006"/>
          <a:ext cx="2831973" cy="17401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623">
                  <a:extLst>
                    <a:ext uri="{9D8B030D-6E8A-4147-A177-3AD203B41FA5}">
                      <a16:colId xmlns:a16="http://schemas.microsoft.com/office/drawing/2014/main" val="2754668870"/>
                    </a:ext>
                  </a:extLst>
                </a:gridCol>
                <a:gridCol w="1421350">
                  <a:extLst>
                    <a:ext uri="{9D8B030D-6E8A-4147-A177-3AD203B41FA5}">
                      <a16:colId xmlns:a16="http://schemas.microsoft.com/office/drawing/2014/main" val="1793557034"/>
                    </a:ext>
                  </a:extLst>
                </a:gridCol>
              </a:tblGrid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Quality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Offloaded MB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03891706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1680.32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352203314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480p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5040.97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715297069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720p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11762.3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803414332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1080p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26885.2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412567897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2688529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990685943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/>
                        <a:t>2160</a:t>
                      </a:r>
                      <a:r>
                        <a:rPr lang="en-US" sz="1200" dirty="0"/>
                        <a:t>p</a:t>
                      </a:r>
                      <a:endParaRPr lang="en-US" sz="1200" b="0" i="0" u="none" dirty="0"/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203266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2491468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F1986F4-637A-A647-342A-16431094A3C7}"/>
              </a:ext>
            </a:extLst>
          </p:cNvPr>
          <p:cNvSpPr txBox="1"/>
          <p:nvPr/>
        </p:nvSpPr>
        <p:spPr>
          <a:xfrm>
            <a:off x="4546092" y="4218007"/>
            <a:ext cx="3099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Image Quality Data Transfer Statistics</a:t>
            </a:r>
          </a:p>
        </p:txBody>
      </p:sp>
      <p:pic>
        <p:nvPicPr>
          <p:cNvPr id="5" name="Picture 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7930F249-865B-D342-78B8-01FCB007C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42" y="119518"/>
            <a:ext cx="3960558" cy="2158519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F03A9A2-59E0-A496-FCED-23D3723B2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306783"/>
              </p:ext>
            </p:extLst>
          </p:nvPr>
        </p:nvGraphicFramePr>
        <p:xfrm>
          <a:off x="439488" y="2862420"/>
          <a:ext cx="3607744" cy="188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22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16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Drone (Seconds)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Edge Servers (Seconds)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Network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0.0244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Waiting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  <a:tr h="323802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Execution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0.0242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63777996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Total Time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86168513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C467813-98DB-0DAB-6A8F-FC857CC5E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086423"/>
              </p:ext>
            </p:extLst>
          </p:nvPr>
        </p:nvGraphicFramePr>
        <p:xfrm>
          <a:off x="448706" y="5093204"/>
          <a:ext cx="3875644" cy="1141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84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Level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Dynamic Consumption (Wh)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CPU Usage (%)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Edge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1.854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0.5842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Mist (Drone)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1.8672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11.0999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F5F87B5-18F9-C791-3AE9-E228F859F761}"/>
              </a:ext>
            </a:extLst>
          </p:cNvPr>
          <p:cNvSpPr txBox="1"/>
          <p:nvPr/>
        </p:nvSpPr>
        <p:spPr>
          <a:xfrm>
            <a:off x="397627" y="4824239"/>
            <a:ext cx="353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Energy Consumption and CPU Usage Analysis</a:t>
            </a:r>
            <a:r>
              <a:rPr lang="en-US" sz="1200" dirty="0"/>
              <a:t>:</a:t>
            </a:r>
          </a:p>
        </p:txBody>
      </p:sp>
      <p:pic>
        <p:nvPicPr>
          <p:cNvPr id="6" name="Picture 5" descr="A green and blue graph&#10;&#10;AI-generated content may be incorrect.">
            <a:extLst>
              <a:ext uri="{FF2B5EF4-FFF2-40B4-BE49-F238E27FC236}">
                <a16:creationId xmlns:a16="http://schemas.microsoft.com/office/drawing/2014/main" id="{72024250-2A30-151F-FD3D-AD8D99991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42" y="2477294"/>
            <a:ext cx="3960558" cy="2818606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113A7D85-5371-98FC-503A-7C7BFA1C3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32" y="629589"/>
            <a:ext cx="4183969" cy="32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4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6AAC-3BA2-3B94-2173-2B5B300AB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F3808-8C62-1F41-34C3-5DC7582CD70F}"/>
              </a:ext>
            </a:extLst>
          </p:cNvPr>
          <p:cNvSpPr/>
          <p:nvPr/>
        </p:nvSpPr>
        <p:spPr>
          <a:xfrm>
            <a:off x="461010" y="208966"/>
            <a:ext cx="3395472" cy="841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Offloading Rate : 100%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43B5C03-8CDF-71DE-35ED-4AAFEC081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537416"/>
              </p:ext>
            </p:extLst>
          </p:nvPr>
        </p:nvGraphicFramePr>
        <p:xfrm>
          <a:off x="448706" y="1327917"/>
          <a:ext cx="3598767" cy="12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89">
                  <a:extLst>
                    <a:ext uri="{9D8B030D-6E8A-4147-A177-3AD203B41FA5}">
                      <a16:colId xmlns:a16="http://schemas.microsoft.com/office/drawing/2014/main" val="2136313363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473745749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512179749"/>
                    </a:ext>
                  </a:extLst>
                </a:gridCol>
              </a:tblGrid>
              <a:tr h="4190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Computing Node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Tasks </a:t>
                      </a:r>
                    </a:p>
                    <a:p>
                      <a:r>
                        <a:rPr lang="en-US" sz="1100" dirty="0"/>
                        <a:t>(% of Total)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1100" dirty="0"/>
                        <a:t>Success Rate (%) </a:t>
                      </a:r>
                      <a:endParaRPr lang="en-US" sz="900" dirty="0"/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857008287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Far-Edge (Drone)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 (0.00%)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N/A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10676146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Edge Servers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76500 (100.00%)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6346565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9D3F986-3036-08F1-FA40-E29449970D73}"/>
              </a:ext>
            </a:extLst>
          </p:cNvPr>
          <p:cNvSpPr txBox="1"/>
          <p:nvPr/>
        </p:nvSpPr>
        <p:spPr>
          <a:xfrm>
            <a:off x="397627" y="1078574"/>
            <a:ext cx="409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Task Distribution and Success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AEE94-7D40-5FA2-2781-3D8E3F071632}"/>
              </a:ext>
            </a:extLst>
          </p:cNvPr>
          <p:cNvSpPr txBox="1"/>
          <p:nvPr/>
        </p:nvSpPr>
        <p:spPr>
          <a:xfrm>
            <a:off x="397627" y="2631785"/>
            <a:ext cx="2831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Inference Time</a:t>
            </a:r>
            <a:r>
              <a:rPr lang="en-US" sz="1200" dirty="0"/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55563D-D5BC-690C-F533-E3C25001D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3203"/>
              </p:ext>
            </p:extLst>
          </p:nvPr>
        </p:nvGraphicFramePr>
        <p:xfrm>
          <a:off x="4621965" y="4495006"/>
          <a:ext cx="2831973" cy="17401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623">
                  <a:extLst>
                    <a:ext uri="{9D8B030D-6E8A-4147-A177-3AD203B41FA5}">
                      <a16:colId xmlns:a16="http://schemas.microsoft.com/office/drawing/2014/main" val="2754668870"/>
                    </a:ext>
                  </a:extLst>
                </a:gridCol>
                <a:gridCol w="1421350">
                  <a:extLst>
                    <a:ext uri="{9D8B030D-6E8A-4147-A177-3AD203B41FA5}">
                      <a16:colId xmlns:a16="http://schemas.microsoft.com/office/drawing/2014/main" val="1793557034"/>
                    </a:ext>
                  </a:extLst>
                </a:gridCol>
              </a:tblGrid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Quality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Offloaded MB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03891706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3735.35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352203314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480p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11206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715297069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720p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26147.5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803414332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1080p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59765.6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412567897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149414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990685943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/>
                        <a:t>2160</a:t>
                      </a:r>
                      <a:r>
                        <a:rPr lang="en-US" sz="1200" dirty="0"/>
                        <a:t>p</a:t>
                      </a:r>
                      <a:endParaRPr lang="en-US" sz="1200" b="0" i="0" u="none" dirty="0"/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597656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2491468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FC3FBD2-20CA-17D7-C61A-F61DA3DFFC25}"/>
              </a:ext>
            </a:extLst>
          </p:cNvPr>
          <p:cNvSpPr txBox="1"/>
          <p:nvPr/>
        </p:nvSpPr>
        <p:spPr>
          <a:xfrm>
            <a:off x="4546092" y="4218007"/>
            <a:ext cx="3099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Image Quality Data Transfer Statistics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FF92EA6-4154-3941-A57F-24D981F8F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735126"/>
              </p:ext>
            </p:extLst>
          </p:nvPr>
        </p:nvGraphicFramePr>
        <p:xfrm>
          <a:off x="439488" y="2862420"/>
          <a:ext cx="3607744" cy="188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22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Drone (Seconds)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Edge Servers (Seconds)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Network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0.0244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Waiting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  <a:tr h="307913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Execution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0.0243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63777996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Total Time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86168513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C5EA344-B64D-EB7B-B201-B2AC81B3F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491323"/>
              </p:ext>
            </p:extLst>
          </p:nvPr>
        </p:nvGraphicFramePr>
        <p:xfrm>
          <a:off x="448706" y="5093204"/>
          <a:ext cx="3875644" cy="1141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84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Level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Dynamic Consumption (Wh)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CPU Usage (%)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Edge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4.1231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1.2993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Mist (Drone)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0.376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83F7AD3-06C7-2CD7-3DE7-E57C543AC9FF}"/>
              </a:ext>
            </a:extLst>
          </p:cNvPr>
          <p:cNvSpPr txBox="1"/>
          <p:nvPr/>
        </p:nvSpPr>
        <p:spPr>
          <a:xfrm>
            <a:off x="397627" y="4824239"/>
            <a:ext cx="353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Energy Consumption and CPU Usage Analysis</a:t>
            </a:r>
            <a:r>
              <a:rPr lang="en-US" sz="1200" dirty="0"/>
              <a:t>:</a:t>
            </a:r>
          </a:p>
        </p:txBody>
      </p:sp>
      <p:pic>
        <p:nvPicPr>
          <p:cNvPr id="6" name="Picture 5" descr="A green and black graph&#10;&#10;AI-generated content may be incorrect.">
            <a:extLst>
              <a:ext uri="{FF2B5EF4-FFF2-40B4-BE49-F238E27FC236}">
                <a16:creationId xmlns:a16="http://schemas.microsoft.com/office/drawing/2014/main" id="{1E7D1A07-C5F4-4441-649F-0AAE39DC0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70" y="2396838"/>
            <a:ext cx="4038958" cy="2815167"/>
          </a:xfrm>
          <a:prstGeom prst="rect">
            <a:avLst/>
          </a:prstGeom>
        </p:spPr>
      </p:pic>
      <p:pic>
        <p:nvPicPr>
          <p:cNvPr id="10" name="Picture 9" descr="A graph with green and orange lines&#10;&#10;AI-generated content may be incorrect.">
            <a:extLst>
              <a:ext uri="{FF2B5EF4-FFF2-40B4-BE49-F238E27FC236}">
                <a16:creationId xmlns:a16="http://schemas.microsoft.com/office/drawing/2014/main" id="{1EE93C2E-3EC5-4299-2C81-561687672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70" y="0"/>
            <a:ext cx="4163329" cy="2278037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A760FAAD-29F1-5C64-4D3D-1F52D1EF6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80" y="622808"/>
            <a:ext cx="3990150" cy="31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67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EBDB-7F70-5B30-A59D-04E83BFFE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8D0E03-F0AC-262A-63D6-6DEDDB09F4F6}"/>
              </a:ext>
            </a:extLst>
          </p:cNvPr>
          <p:cNvSpPr/>
          <p:nvPr/>
        </p:nvSpPr>
        <p:spPr>
          <a:xfrm>
            <a:off x="695325" y="591812"/>
            <a:ext cx="3395472" cy="841248"/>
          </a:xfrm>
          <a:prstGeom prst="round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1620D1-3462-84E7-48C5-759F5D5AC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449279"/>
              </p:ext>
            </p:extLst>
          </p:nvPr>
        </p:nvGraphicFramePr>
        <p:xfrm>
          <a:off x="142875" y="2293382"/>
          <a:ext cx="11704320" cy="4053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75185432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5958588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1360317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7886637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20221474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7210732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2706660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81756735"/>
                    </a:ext>
                  </a:extLst>
                </a:gridCol>
                <a:gridCol w="811207">
                  <a:extLst>
                    <a:ext uri="{9D8B030D-6E8A-4147-A177-3AD203B41FA5}">
                      <a16:colId xmlns:a16="http://schemas.microsoft.com/office/drawing/2014/main" val="1253394656"/>
                    </a:ext>
                  </a:extLst>
                </a:gridCol>
                <a:gridCol w="836762">
                  <a:extLst>
                    <a:ext uri="{9D8B030D-6E8A-4147-A177-3AD203B41FA5}">
                      <a16:colId xmlns:a16="http://schemas.microsoft.com/office/drawing/2014/main" val="3774341912"/>
                    </a:ext>
                  </a:extLst>
                </a:gridCol>
                <a:gridCol w="546591">
                  <a:extLst>
                    <a:ext uri="{9D8B030D-6E8A-4147-A177-3AD203B41FA5}">
                      <a16:colId xmlns:a16="http://schemas.microsoft.com/office/drawing/2014/main" val="310071603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3794691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21007886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37824719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6754290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91577746"/>
                    </a:ext>
                  </a:extLst>
                </a:gridCol>
              </a:tblGrid>
              <a:tr h="289560">
                <a:tc rowSpan="3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Scenario Name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Offloading Rate (%)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Average CPU Utilization (%)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Dynamic Energy Consumption (Wh)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Success Rate (%)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Drone Average Total Time (s)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Edge Average Total Time (s)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000" b="1" i="0" u="none" dirty="0"/>
                        <a:t>Total Offloaded Data (MB)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79116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38553" marR="38553" marT="19277" marB="19277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38553" marR="38553" marT="19277" marB="19277"/>
                </a:tc>
                <a:tc gridSpan="2" vMerge="1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Drone</a:t>
                      </a:r>
                    </a:p>
                  </a:txBody>
                  <a:tcPr marL="38553" marR="38553" marT="19277" marB="19277"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Edge</a:t>
                      </a:r>
                      <a:endParaRPr lang="en-US" dirty="0"/>
                    </a:p>
                  </a:txBody>
                  <a:tcPr marL="38553" marR="38553" marT="19277" marB="19277"/>
                </a:tc>
                <a:tc gridSpan="2" vMerge="1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Drone</a:t>
                      </a:r>
                    </a:p>
                  </a:txBody>
                  <a:tcPr marL="38553" marR="38553" marT="19277" marB="19277"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Edge</a:t>
                      </a:r>
                    </a:p>
                  </a:txBody>
                  <a:tcPr marL="38553" marR="38553" marT="19277" marB="19277"/>
                </a:tc>
                <a:tc gridSpan="2" vMerge="1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Drone</a:t>
                      </a:r>
                    </a:p>
                  </a:txBody>
                  <a:tcPr marL="38553" marR="38553" marT="19277" marB="19277"/>
                </a:tc>
                <a:tc hMerge="1" vMerge="1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Edge</a:t>
                      </a:r>
                    </a:p>
                  </a:txBody>
                  <a:tcPr marL="38553" marR="38553" marT="19277" marB="19277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38553" marR="38553" marT="19277" marB="19277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38553" marR="38553" marT="19277" marB="19277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i="0" u="none" dirty="0"/>
                        <a:t>240p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i="0" u="none" dirty="0"/>
                        <a:t>480p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i="0" u="none" dirty="0"/>
                        <a:t>720p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i="0" u="none" dirty="0"/>
                        <a:t>1080p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0" i="0" u="none" dirty="0"/>
                        <a:t>1440p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l-GR" sz="1000" dirty="0"/>
                        <a:t>2160</a:t>
                      </a:r>
                      <a:r>
                        <a:rPr lang="en-US" sz="1000" dirty="0"/>
                        <a:t>p</a:t>
                      </a:r>
                      <a:endParaRPr lang="en-US" sz="1000" b="0" i="0" u="none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505144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38553" marR="38553" marT="19277" marB="19277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38553" marR="38553" marT="19277" marB="19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Drone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Edge</a:t>
                      </a:r>
                      <a:endParaRPr lang="en-US" sz="19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Drone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Edge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Drone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Edge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38553" marR="38553" marT="19277" marB="19277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38553" marR="38553" marT="19277" marB="19277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0" i="0" u="none" dirty="0"/>
                    </a:p>
                  </a:txBody>
                  <a:tcPr marL="38553" marR="38553" marT="19277" marB="19277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0" i="0" u="none" dirty="0"/>
                    </a:p>
                  </a:txBody>
                  <a:tcPr marL="38553" marR="38553" marT="19277" marB="19277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0" i="0" u="none" dirty="0"/>
                    </a:p>
                  </a:txBody>
                  <a:tcPr marL="38553" marR="38553" marT="19277" marB="19277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0" i="0" u="none" dirty="0"/>
                    </a:p>
                  </a:txBody>
                  <a:tcPr marL="38553" marR="38553" marT="19277" marB="19277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0" i="0" u="none" dirty="0"/>
                    </a:p>
                  </a:txBody>
                  <a:tcPr marL="38553" marR="38553" marT="19277" marB="19277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0" i="0" u="none" dirty="0"/>
                    </a:p>
                  </a:txBody>
                  <a:tcPr marL="38553" marR="38553" marT="19277" marB="19277"/>
                </a:tc>
                <a:extLst>
                  <a:ext uri="{0D108BD9-81ED-4DB2-BD59-A6C34878D82A}">
                    <a16:rowId xmlns:a16="http://schemas.microsoft.com/office/drawing/2014/main" val="309211892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50%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20.1729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3.0864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0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100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 N/A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0.0538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 N/A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6505631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19.5743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0.039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>
                          <a:latin typeface="+mn-lt"/>
                        </a:rPr>
                        <a:t>3.0062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  0.1238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100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0.0538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112.16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336.47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785.11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1794.53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4486.33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17945.3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52894290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19.1769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0.0645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2.9527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 0.2048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 100 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0.0538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0.0486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185.6</a:t>
                      </a:r>
                    </a:p>
                  </a:txBody>
                  <a:tcPr marL="61298" marR="61298" marT="30649" marB="306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556.79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1299.17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2969.53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7423.83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29695.3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86233241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18.3616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0.117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2.8432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0.3713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100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0.0538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0.0486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336.96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1010.89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2358.74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5391.41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13478.5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53914.1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438047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17.7519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0.1561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2.7612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0.4954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0.0538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449.12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1347.36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3143.85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7185.94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17964.8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71859.4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364228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16.5465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0.2339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2.5993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0.7423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  <a:endParaRPr lang="en-US" sz="1000" dirty="0"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0.0538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672.66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2017.97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4708.59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10762.5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26906.2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107625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403892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16.1273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0.2606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2.5434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0.827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0.0538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748.97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2246.92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5242.82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11983.6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29959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119836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272011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27%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14.7016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0.3533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2.3513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1.1211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  <a:endParaRPr lang="en-US" sz="1000" dirty="0"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0.0538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1015.04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3045.12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7105.27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16240.6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40601.6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162406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750205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34%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13.3164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0.4419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2.1656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1.4022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  <a:endParaRPr lang="en-US" sz="1000" dirty="0"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0.0538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  <a:endParaRPr lang="en-US" sz="1000" dirty="0"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1270.41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3811.23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8892.87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20326.6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203266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162406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5241785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45%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11.0999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0.5842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1.8672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</a:rPr>
                        <a:t>1.854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0.0538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  <a:endParaRPr lang="en-US" sz="1000" dirty="0"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1680.32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5040.97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11762.3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26885.2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2688529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203266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125134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latin typeface="+mn-lt"/>
                        </a:rPr>
                        <a:t>1.2993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0.376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4.1231</a:t>
                      </a:r>
                      <a:endParaRPr lang="en-US" sz="1000" dirty="0"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 N/A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</a:rPr>
                        <a:t> N/A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  <a:endParaRPr lang="en-US" sz="1000" dirty="0"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3735.35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11206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26147.5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59765.6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149414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597656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669075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7159E71-99F0-9113-F469-7EA644431EAD}"/>
              </a:ext>
            </a:extLst>
          </p:cNvPr>
          <p:cNvSpPr txBox="1"/>
          <p:nvPr/>
        </p:nvSpPr>
        <p:spPr>
          <a:xfrm>
            <a:off x="142875" y="1924050"/>
            <a:ext cx="1148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/>
              <a:t>For one Drone the simulation result summary is:</a:t>
            </a:r>
          </a:p>
        </p:txBody>
      </p:sp>
    </p:spTree>
    <p:extLst>
      <p:ext uri="{BB962C8B-B14F-4D97-AF65-F5344CB8AC3E}">
        <p14:creationId xmlns:p14="http://schemas.microsoft.com/office/powerpoint/2010/main" val="160139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7F7DC-A8BE-FAE0-C755-7924142E5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F5F66E-F801-AF65-4018-BF2606A6C929}"/>
              </a:ext>
            </a:extLst>
          </p:cNvPr>
          <p:cNvSpPr/>
          <p:nvPr/>
        </p:nvSpPr>
        <p:spPr>
          <a:xfrm>
            <a:off x="867853" y="286893"/>
            <a:ext cx="3395472" cy="841248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 Drone Scenario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28E1E-FE3F-FBD0-F742-2241A1C75835}"/>
              </a:ext>
            </a:extLst>
          </p:cNvPr>
          <p:cNvSpPr txBox="1"/>
          <p:nvPr/>
        </p:nvSpPr>
        <p:spPr>
          <a:xfrm>
            <a:off x="8843623" y="1382414"/>
            <a:ext cx="309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 : 4 Drones </a:t>
            </a:r>
          </a:p>
          <a:p>
            <a:r>
              <a:rPr lang="en-US" dirty="0"/>
              <a:t>Execution Time: ~20 minutes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6E727-DF6E-B32C-FCF3-92A7F6C8AA6D}"/>
              </a:ext>
            </a:extLst>
          </p:cNvPr>
          <p:cNvSpPr txBox="1"/>
          <p:nvPr/>
        </p:nvSpPr>
        <p:spPr>
          <a:xfrm>
            <a:off x="514075" y="1384333"/>
            <a:ext cx="309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 : 2 Drones </a:t>
            </a:r>
          </a:p>
          <a:p>
            <a:r>
              <a:rPr lang="en-US" dirty="0"/>
              <a:t>Execution Time: ~40 minutes</a:t>
            </a:r>
          </a:p>
        </p:txBody>
      </p:sp>
      <p:pic>
        <p:nvPicPr>
          <p:cNvPr id="3" name="Picture 2" descr="A diagram of a train&#10;&#10;AI-generated content may be incorrect.">
            <a:extLst>
              <a:ext uri="{FF2B5EF4-FFF2-40B4-BE49-F238E27FC236}">
                <a16:creationId xmlns:a16="http://schemas.microsoft.com/office/drawing/2014/main" id="{D40678E5-9770-A85D-DB44-59F2AE0C3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" y="2238167"/>
            <a:ext cx="4038072" cy="4037244"/>
          </a:xfrm>
          <a:prstGeom prst="rect">
            <a:avLst/>
          </a:prstGeom>
        </p:spPr>
      </p:pic>
      <p:pic>
        <p:nvPicPr>
          <p:cNvPr id="6" name="Picture 5" descr="A diagram of a train&#10;&#10;AI-generated content may be incorrect.">
            <a:extLst>
              <a:ext uri="{FF2B5EF4-FFF2-40B4-BE49-F238E27FC236}">
                <a16:creationId xmlns:a16="http://schemas.microsoft.com/office/drawing/2014/main" id="{6464E1DC-249E-8EB3-78D7-BE9A390DB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96" y="2238167"/>
            <a:ext cx="4038072" cy="4037244"/>
          </a:xfrm>
          <a:prstGeom prst="rect">
            <a:avLst/>
          </a:prstGeom>
        </p:spPr>
      </p:pic>
      <p:pic>
        <p:nvPicPr>
          <p:cNvPr id="12" name="Picture 11" descr="A diagram of a train&#10;&#10;AI-generated content may be incorrect.">
            <a:extLst>
              <a:ext uri="{FF2B5EF4-FFF2-40B4-BE49-F238E27FC236}">
                <a16:creationId xmlns:a16="http://schemas.microsoft.com/office/drawing/2014/main" id="{272CF93A-AC9A-53C3-9EB9-59FB40B29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168" y="2238167"/>
            <a:ext cx="4038072" cy="40372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54E6FD-FC96-6374-769C-C094AD2FD353}"/>
              </a:ext>
            </a:extLst>
          </p:cNvPr>
          <p:cNvSpPr txBox="1"/>
          <p:nvPr/>
        </p:nvSpPr>
        <p:spPr>
          <a:xfrm>
            <a:off x="4384367" y="1382414"/>
            <a:ext cx="3423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Scenario : 4 Drones </a:t>
            </a:r>
          </a:p>
          <a:p>
            <a:r>
              <a:rPr lang="en-US" dirty="0"/>
              <a:t>Execution Time: ~28 minutes</a:t>
            </a:r>
          </a:p>
        </p:txBody>
      </p:sp>
    </p:spTree>
    <p:extLst>
      <p:ext uri="{BB962C8B-B14F-4D97-AF65-F5344CB8AC3E}">
        <p14:creationId xmlns:p14="http://schemas.microsoft.com/office/powerpoint/2010/main" val="346164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E1EC3-B67C-4F83-2C50-B42460B43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A30646-0ACF-A6CA-1895-43F7FD87192A}"/>
              </a:ext>
            </a:extLst>
          </p:cNvPr>
          <p:cNvSpPr/>
          <p:nvPr/>
        </p:nvSpPr>
        <p:spPr>
          <a:xfrm>
            <a:off x="695325" y="395869"/>
            <a:ext cx="3395472" cy="841248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 Drone Results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5FCB0B1-0ACE-DA8F-1254-0B8B8536D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7447281"/>
              </p:ext>
            </p:extLst>
          </p:nvPr>
        </p:nvGraphicFramePr>
        <p:xfrm>
          <a:off x="158620" y="1399592"/>
          <a:ext cx="5561045" cy="5299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063C09D-7E3F-BBAA-5AFD-82B5D1201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120720"/>
              </p:ext>
            </p:extLst>
          </p:nvPr>
        </p:nvGraphicFramePr>
        <p:xfrm>
          <a:off x="5540167" y="1399592"/>
          <a:ext cx="6493213" cy="5299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47407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B76A9-524D-2B70-AF26-D13D7D530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1046B9-460C-04A0-817D-58E90ED82E73}"/>
              </a:ext>
            </a:extLst>
          </p:cNvPr>
          <p:cNvSpPr/>
          <p:nvPr/>
        </p:nvSpPr>
        <p:spPr>
          <a:xfrm>
            <a:off x="648671" y="153271"/>
            <a:ext cx="4427863" cy="1399483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 Drone Results                Edge Success Rate for different </a:t>
            </a:r>
            <a:r>
              <a:rPr lang="en-US" sz="2400" b="0" i="0" dirty="0">
                <a:solidFill>
                  <a:srgbClr val="D8DEE9"/>
                </a:solidFill>
                <a:effectLst/>
                <a:latin typeface="Segoe WPC"/>
              </a:rPr>
              <a:t>Maximum Acceptable Latency</a:t>
            </a:r>
            <a:endParaRPr lang="en-US" sz="24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F72FBA-FF7B-F936-46E1-0BEB1B505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039820"/>
              </p:ext>
            </p:extLst>
          </p:nvPr>
        </p:nvGraphicFramePr>
        <p:xfrm>
          <a:off x="94951" y="1740820"/>
          <a:ext cx="4036978" cy="3866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8AF7CB7-636C-6547-B315-6DEB8ED9B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0" y="5795131"/>
            <a:ext cx="9421540" cy="342948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45F0DB4-36EE-1F7E-F9A0-BDA10E752B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839761"/>
              </p:ext>
            </p:extLst>
          </p:nvPr>
        </p:nvGraphicFramePr>
        <p:xfrm>
          <a:off x="3870569" y="1740819"/>
          <a:ext cx="4036978" cy="3866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2AF6E8F-AB0F-4A26-A3D7-C8A9539CE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363632"/>
              </p:ext>
            </p:extLst>
          </p:nvPr>
        </p:nvGraphicFramePr>
        <p:xfrm>
          <a:off x="7626243" y="1740819"/>
          <a:ext cx="4036978" cy="3866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49425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3AA1-2691-382B-C9DB-491B04F4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66" y="75876"/>
            <a:ext cx="10515600" cy="1325563"/>
          </a:xfrm>
        </p:spPr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2547-9C31-3C3A-6A68-695BC06CF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66" y="1079925"/>
            <a:ext cx="11017289" cy="5479495"/>
          </a:xfrm>
        </p:spPr>
        <p:txBody>
          <a:bodyPr>
            <a:normAutofit fontScale="47500" lnSpcReduction="20000"/>
          </a:bodyPr>
          <a:lstStyle/>
          <a:p>
            <a:r>
              <a:rPr lang="en-US" sz="3800" dirty="0"/>
              <a:t>Overview	</a:t>
            </a:r>
            <a:r>
              <a:rPr lang="en-US" sz="38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</a:t>
            </a:r>
            <a:r>
              <a:rPr lang="en-US" sz="40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</a:t>
            </a:r>
            <a:r>
              <a:rPr lang="en-US" sz="3800" dirty="0">
                <a:sym typeface="Wingdings 2" panose="05020102010507070707" pitchFamily="18" charset="2"/>
              </a:rPr>
              <a:t>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3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800" dirty="0"/>
              <a:t>Map	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sym typeface="Wingdings 2" panose="05020102010507070707" pitchFamily="18" charset="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4</a:t>
            </a:r>
            <a:endParaRPr lang="en-US" sz="2900" dirty="0">
              <a:solidFill>
                <a:schemeClr val="accent1">
                  <a:lumMod val="75000"/>
                </a:schemeClr>
              </a:solidFill>
              <a:sym typeface="Wingdings 2" panose="05020102010507070707" pitchFamily="18" charset="2"/>
            </a:endParaRPr>
          </a:p>
          <a:p>
            <a:r>
              <a:rPr lang="en-US" sz="3800" dirty="0"/>
              <a:t>Results</a:t>
            </a:r>
          </a:p>
          <a:p>
            <a:pPr marL="457200" lvl="1" indent="0">
              <a:buNone/>
            </a:pPr>
            <a:r>
              <a:rPr lang="en-US" sz="3400" b="1" i="1" u="sng" dirty="0"/>
              <a:t>Single Drone Scenario </a:t>
            </a:r>
          </a:p>
          <a:p>
            <a:pPr lvl="1"/>
            <a:r>
              <a:rPr lang="en-US" sz="3400" dirty="0"/>
              <a:t>0% Offloading Rate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5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3% Offloading Rate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6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5% Offloading Rate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7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9% Offloading Rate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8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12% Offloading Rate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9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18% Offloading Rate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10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20% Offloading Rate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11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27% Offloading Rate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12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34% Offloading Rate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13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45% Offloading Rate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14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100% Offloading Rate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15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Summary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  </a:t>
            </a:r>
            <a:r>
              <a:rPr lang="en-US" sz="2900" dirty="0">
                <a:solidFill>
                  <a:schemeClr val="accent1">
                    <a:lumMod val="75000"/>
                  </a:schemeClr>
                </a:solidFill>
                <a:sym typeface="Wingdings 2" panose="05020102010507070707" pitchFamily="18" charset="2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16</a:t>
            </a:r>
            <a:endParaRPr lang="en-US" sz="2900" dirty="0">
              <a:solidFill>
                <a:schemeClr val="accent1">
                  <a:lumMod val="75000"/>
                </a:schemeClr>
              </a:solidFill>
              <a:sym typeface="Wingdings 2" panose="05020102010507070707" pitchFamily="18" charset="2"/>
            </a:endParaRPr>
          </a:p>
          <a:p>
            <a:pPr marL="457200" lvl="1" indent="0">
              <a:buNone/>
            </a:pPr>
            <a:r>
              <a:rPr lang="en-US" sz="3400" b="1" i="1" u="sng" dirty="0"/>
              <a:t>Multi Drone Scenario </a:t>
            </a:r>
          </a:p>
          <a:p>
            <a:pPr lvl="1"/>
            <a:r>
              <a:rPr lang="en-US" sz="3400" dirty="0"/>
              <a:t>Simulation map for multi drone scenarios </a:t>
            </a:r>
            <a:r>
              <a:rPr lang="en-US" sz="34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 </a:t>
            </a:r>
            <a:r>
              <a:rPr lang="en-US" sz="2900" dirty="0">
                <a:sym typeface="Wingdings 2" panose="05020102010507070707" pitchFamily="18" charset="2"/>
                <a:hlinkClick r:id="rId16" action="ppaction://hlinksldjump"/>
              </a:rPr>
              <a:t>Slide 17</a:t>
            </a:r>
            <a:endParaRPr lang="en-US" sz="29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400" dirty="0"/>
              <a:t>CPU Utilization &amp; Success rate  per scenario </a:t>
            </a:r>
            <a:r>
              <a:rPr lang="en-US" sz="32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</a:t>
            </a:r>
            <a:r>
              <a:rPr lang="en-US" sz="2900" dirty="0">
                <a:sym typeface="Wingdings 2" panose="05020102010507070707" pitchFamily="18" charset="2"/>
                <a:hlinkClick r:id="rId17" action="ppaction://hlinksldjump"/>
              </a:rPr>
              <a:t>Slide 18</a:t>
            </a:r>
            <a:endParaRPr lang="en-US" sz="3200" dirty="0">
              <a:sym typeface="Wingdings 2" panose="05020102010507070707" pitchFamily="18" charset="2"/>
            </a:endParaRPr>
          </a:p>
          <a:p>
            <a:pPr lvl="1"/>
            <a:r>
              <a:rPr lang="en-US" sz="3400" dirty="0"/>
              <a:t>Offloaded tasks success rate for different acceptable latency </a:t>
            </a:r>
            <a:r>
              <a:rPr lang="en-US" sz="2700" dirty="0">
                <a:sym typeface="Wingdings 2" panose="05020102010507070707" pitchFamily="18" charset="2"/>
              </a:rPr>
              <a:t></a:t>
            </a:r>
            <a:r>
              <a:rPr lang="en-US" sz="2700" dirty="0">
                <a:sym typeface="Wingdings 2" panose="05020102010507070707" pitchFamily="18" charset="2"/>
                <a:hlinkClick r:id="rId18" action="ppaction://hlinksldjump"/>
              </a:rPr>
              <a:t>Slide 19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15926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572F8-669D-F680-4A98-79CD4A63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C558-7333-CDB8-25D7-CEDF1FFBE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440"/>
            <a:ext cx="10515600" cy="516636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present simulation models a drone moving at a speed of 10 km/h. It navigates through a graph structure representing the network infrastructure of an area with a 2-kilometer diameter from the center Berlin. </a:t>
            </a:r>
          </a:p>
          <a:p>
            <a:r>
              <a:rPr lang="en-US" sz="2000" dirty="0"/>
              <a:t>GNBs (</a:t>
            </a:r>
            <a:r>
              <a:rPr lang="en-US" sz="2000" dirty="0" err="1"/>
              <a:t>gNodeBs</a:t>
            </a:r>
            <a:r>
              <a:rPr lang="en-US" sz="2000" dirty="0"/>
              <a:t>) have been placed at specific locations determined by geoinformation data for the particular area.</a:t>
            </a:r>
          </a:p>
          <a:p>
            <a:r>
              <a:rPr lang="en-US" sz="2000" dirty="0"/>
              <a:t>A frame processing algorithm is executed 15 times per second, with an average drone inference time of 53.7 ms and a standard deviation of 3 ms.</a:t>
            </a:r>
          </a:p>
          <a:p>
            <a:r>
              <a:rPr lang="en-US" sz="2000" dirty="0"/>
              <a:t>Based on a defined offloading rate, scenarios are examined where the drone offloads a percentage of the generated tasks to the nearest Edge Datacenter. </a:t>
            </a:r>
          </a:p>
          <a:p>
            <a:pPr lvl="1"/>
            <a:r>
              <a:rPr lang="en-US" sz="1600" dirty="0"/>
              <a:t>The offloaded image size has an average of 118 KB and a standard deviation of 63 KB, while the inference time at the Edge Datacenter averages 23.7 ms with a standard deviation of 0.33 ms.</a:t>
            </a:r>
          </a:p>
          <a:p>
            <a:endParaRPr lang="en-US" sz="2000" dirty="0"/>
          </a:p>
          <a:p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Simulation Duration </a:t>
            </a:r>
            <a:r>
              <a:rPr lang="en-US" sz="2000" dirty="0"/>
              <a:t>: </a:t>
            </a:r>
            <a:r>
              <a:rPr lang="el-GR" sz="2000" dirty="0"/>
              <a:t>8</a:t>
            </a:r>
            <a:r>
              <a:rPr lang="en-US" sz="2000" dirty="0"/>
              <a:t>0 to 10 min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Drone Speed </a:t>
            </a:r>
            <a:r>
              <a:rPr lang="en-US" sz="2000" dirty="0"/>
              <a:t>: 10km/h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Failure limits for tasks</a:t>
            </a:r>
            <a:r>
              <a:rPr lang="en-US" sz="2000" dirty="0"/>
              <a:t>: Total time &gt; 100ms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222222"/>
                </a:solidFill>
                <a:effectLst/>
              </a:rPr>
              <a:t>Offloading image size:  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Average: 118KB, std: 63KB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F698A3-4236-0DD3-D19A-CAEE53D4E09F}"/>
              </a:ext>
            </a:extLst>
          </p:cNvPr>
          <p:cNvSpPr/>
          <p:nvPr/>
        </p:nvSpPr>
        <p:spPr>
          <a:xfrm>
            <a:off x="838200" y="260413"/>
            <a:ext cx="3395472" cy="8412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Simulation Overview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54ACD21-1B96-6D14-3F6B-3704AE58D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12920"/>
              </p:ext>
            </p:extLst>
          </p:nvPr>
        </p:nvGraphicFramePr>
        <p:xfrm>
          <a:off x="7216969" y="4226465"/>
          <a:ext cx="3426968" cy="21743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6184">
                  <a:extLst>
                    <a:ext uri="{9D8B030D-6E8A-4147-A177-3AD203B41FA5}">
                      <a16:colId xmlns:a16="http://schemas.microsoft.com/office/drawing/2014/main" val="1751854323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595858835"/>
                    </a:ext>
                  </a:extLst>
                </a:gridCol>
              </a:tblGrid>
              <a:tr h="2494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Scenario Name</a:t>
                      </a:r>
                    </a:p>
                  </a:txBody>
                  <a:tcPr marL="38553" marR="38553" marT="19277" marB="19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Offloading Rate (%)</a:t>
                      </a:r>
                    </a:p>
                  </a:txBody>
                  <a:tcPr marL="38553" marR="38553" marT="19277" marB="19277"/>
                </a:tc>
                <a:extLst>
                  <a:ext uri="{0D108BD9-81ED-4DB2-BD59-A6C34878D82A}">
                    <a16:rowId xmlns:a16="http://schemas.microsoft.com/office/drawing/2014/main" val="2125479116"/>
                  </a:ext>
                </a:extLst>
              </a:tr>
              <a:tr h="171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50%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0%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065056313"/>
                  </a:ext>
                </a:extLst>
              </a:tr>
              <a:tr h="171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55%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3%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528942904"/>
                  </a:ext>
                </a:extLst>
              </a:tr>
              <a:tr h="171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60%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5%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862332413"/>
                  </a:ext>
                </a:extLst>
              </a:tr>
              <a:tr h="171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65%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9%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864380471"/>
                  </a:ext>
                </a:extLst>
              </a:tr>
              <a:tr h="171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70%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12%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383642283"/>
                  </a:ext>
                </a:extLst>
              </a:tr>
              <a:tr h="171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75%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18%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794038923"/>
                  </a:ext>
                </a:extLst>
              </a:tr>
              <a:tr h="171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80%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20%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2032720111"/>
                  </a:ext>
                </a:extLst>
              </a:tr>
              <a:tr h="171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85%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27%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727502059"/>
                  </a:ext>
                </a:extLst>
              </a:tr>
              <a:tr h="171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90%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34%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452417853"/>
                  </a:ext>
                </a:extLst>
              </a:tr>
              <a:tr h="171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95%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45%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611251348"/>
                  </a:ext>
                </a:extLst>
              </a:tr>
              <a:tr h="171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100%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ahoma, sans-serif"/>
                        </a:rPr>
                        <a:t>100%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346" marR="7346" marT="7346" marB="0" anchor="ctr"/>
                </a:tc>
                <a:extLst>
                  <a:ext uri="{0D108BD9-81ED-4DB2-BD59-A6C34878D82A}">
                    <a16:rowId xmlns:a16="http://schemas.microsoft.com/office/drawing/2014/main" val="3206690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72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325F1-902C-FA0A-5028-C356F22DC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AA8FC2-EBF2-46A0-8242-4F4E1CDCB462}"/>
              </a:ext>
            </a:extLst>
          </p:cNvPr>
          <p:cNvSpPr/>
          <p:nvPr/>
        </p:nvSpPr>
        <p:spPr>
          <a:xfrm>
            <a:off x="838200" y="260413"/>
            <a:ext cx="3395472" cy="8412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Simulation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D0B53-4D35-2976-EE27-9EF8DDB57915}"/>
              </a:ext>
            </a:extLst>
          </p:cNvPr>
          <p:cNvSpPr txBox="1"/>
          <p:nvPr/>
        </p:nvSpPr>
        <p:spPr>
          <a:xfrm>
            <a:off x="292608" y="1490472"/>
            <a:ext cx="553211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Drone sends data to the closest Edge server throw cellular layer (5G)</a:t>
            </a:r>
          </a:p>
          <a:p>
            <a:endParaRPr lang="en-US" sz="1600" dirty="0"/>
          </a:p>
          <a:p>
            <a:r>
              <a:rPr lang="en-US" sz="1600" dirty="0"/>
              <a:t>cellular_bandwidth = 800</a:t>
            </a:r>
          </a:p>
          <a:p>
            <a:r>
              <a:rPr lang="en-US" sz="1600" dirty="0" err="1"/>
              <a:t>cellular_device_transmission_nanojoules_per_bit</a:t>
            </a:r>
            <a:r>
              <a:rPr lang="en-US" sz="1600" dirty="0"/>
              <a:t> = 10</a:t>
            </a:r>
          </a:p>
          <a:p>
            <a:r>
              <a:rPr lang="en-US" sz="1600" dirty="0" err="1"/>
              <a:t>cellular_device_reception_nanojoules_per_bit</a:t>
            </a:r>
            <a:r>
              <a:rPr lang="en-US" sz="1600" dirty="0"/>
              <a:t> = 10</a:t>
            </a:r>
          </a:p>
          <a:p>
            <a:r>
              <a:rPr lang="en-US" sz="1600" dirty="0" err="1"/>
              <a:t>cellular_base_station_nanojoules_per_bit_up_link</a:t>
            </a:r>
            <a:r>
              <a:rPr lang="en-US" sz="1600" dirty="0"/>
              <a:t> = 20</a:t>
            </a:r>
          </a:p>
          <a:p>
            <a:r>
              <a:rPr lang="en-US" sz="1600" dirty="0" err="1"/>
              <a:t>cellular_base_station_nanojoules_per_bit_down_link</a:t>
            </a:r>
            <a:r>
              <a:rPr lang="en-US" sz="1600" dirty="0"/>
              <a:t> = 100</a:t>
            </a:r>
          </a:p>
          <a:p>
            <a:r>
              <a:rPr lang="en-US" sz="1600" dirty="0" err="1"/>
              <a:t>cellular_latency</a:t>
            </a:r>
            <a:r>
              <a:rPr lang="en-US" sz="1600" dirty="0"/>
              <a:t> = 0.01</a:t>
            </a:r>
          </a:p>
        </p:txBody>
      </p:sp>
      <p:pic>
        <p:nvPicPr>
          <p:cNvPr id="5" name="Picture 4" descr="A diagram of a map&#10;&#10;AI-generated content may be incorrect.">
            <a:extLst>
              <a:ext uri="{FF2B5EF4-FFF2-40B4-BE49-F238E27FC236}">
                <a16:creationId xmlns:a16="http://schemas.microsoft.com/office/drawing/2014/main" id="{89009C8B-2BE2-DE2A-DA41-41AE11116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27" y="260413"/>
            <a:ext cx="6255971" cy="62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2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30C94-FF39-1199-5D76-FC115DDB0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9B2B25-4F8E-7523-2495-CBA788444BA5}"/>
              </a:ext>
            </a:extLst>
          </p:cNvPr>
          <p:cNvSpPr/>
          <p:nvPr/>
        </p:nvSpPr>
        <p:spPr>
          <a:xfrm>
            <a:off x="461010" y="208966"/>
            <a:ext cx="3395472" cy="841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Offloading Rate : 0%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C6A23A-2C13-DBA0-B4DE-1777B8E6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70827"/>
              </p:ext>
            </p:extLst>
          </p:nvPr>
        </p:nvGraphicFramePr>
        <p:xfrm>
          <a:off x="448706" y="1327917"/>
          <a:ext cx="3598767" cy="12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89">
                  <a:extLst>
                    <a:ext uri="{9D8B030D-6E8A-4147-A177-3AD203B41FA5}">
                      <a16:colId xmlns:a16="http://schemas.microsoft.com/office/drawing/2014/main" val="2136313363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473745749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512179749"/>
                    </a:ext>
                  </a:extLst>
                </a:gridCol>
              </a:tblGrid>
              <a:tr h="4190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Computing Node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Tasks </a:t>
                      </a:r>
                    </a:p>
                    <a:p>
                      <a:r>
                        <a:rPr lang="en-US" sz="1100" dirty="0"/>
                        <a:t>(% of Total)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1100" dirty="0"/>
                        <a:t>Success Rate (%) </a:t>
                      </a:r>
                      <a:endParaRPr lang="en-US" sz="900" dirty="0"/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857008287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Far-Edge (Drone)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76500 (100%)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 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10676146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Edge Servers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 (0.00%)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 N/A 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6346565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75F3EB1-2B4C-F989-14BA-92D10EF36D05}"/>
              </a:ext>
            </a:extLst>
          </p:cNvPr>
          <p:cNvSpPr txBox="1"/>
          <p:nvPr/>
        </p:nvSpPr>
        <p:spPr>
          <a:xfrm>
            <a:off x="397627" y="1078574"/>
            <a:ext cx="409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Task Distribution and Success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55EA76-EDEE-FE7D-8263-D238D7D9E03A}"/>
              </a:ext>
            </a:extLst>
          </p:cNvPr>
          <p:cNvSpPr txBox="1"/>
          <p:nvPr/>
        </p:nvSpPr>
        <p:spPr>
          <a:xfrm>
            <a:off x="397627" y="2631785"/>
            <a:ext cx="2831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Inference Time</a:t>
            </a:r>
            <a:r>
              <a:rPr lang="en-US" sz="1200" dirty="0"/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F19294-9568-EC57-8F1F-2D366D1C7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77556"/>
              </p:ext>
            </p:extLst>
          </p:nvPr>
        </p:nvGraphicFramePr>
        <p:xfrm>
          <a:off x="4621965" y="4495006"/>
          <a:ext cx="2831973" cy="17401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623">
                  <a:extLst>
                    <a:ext uri="{9D8B030D-6E8A-4147-A177-3AD203B41FA5}">
                      <a16:colId xmlns:a16="http://schemas.microsoft.com/office/drawing/2014/main" val="2754668870"/>
                    </a:ext>
                  </a:extLst>
                </a:gridCol>
                <a:gridCol w="1421350">
                  <a:extLst>
                    <a:ext uri="{9D8B030D-6E8A-4147-A177-3AD203B41FA5}">
                      <a16:colId xmlns:a16="http://schemas.microsoft.com/office/drawing/2014/main" val="1793557034"/>
                    </a:ext>
                  </a:extLst>
                </a:gridCol>
              </a:tblGrid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Quality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Offloaded MB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03891706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352203314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480p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endParaRPr lang="en-US" sz="1200" dirty="0"/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715297069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720p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endParaRPr lang="en-US" sz="1200" dirty="0"/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803414332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1080p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endParaRPr lang="en-US" sz="1200" dirty="0"/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412567897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990685943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/>
                        <a:t>2160</a:t>
                      </a:r>
                      <a:r>
                        <a:rPr lang="en-US" sz="1200" dirty="0"/>
                        <a:t>p</a:t>
                      </a:r>
                      <a:endParaRPr lang="en-US" sz="1200" b="0" i="0" u="none" dirty="0"/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2491468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BDEEDF7-AFDF-0D52-CECB-9955CBA22E50}"/>
              </a:ext>
            </a:extLst>
          </p:cNvPr>
          <p:cNvSpPr txBox="1"/>
          <p:nvPr/>
        </p:nvSpPr>
        <p:spPr>
          <a:xfrm>
            <a:off x="4546092" y="4218007"/>
            <a:ext cx="3099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Image Quality Data Transfer Statistics</a:t>
            </a:r>
          </a:p>
        </p:txBody>
      </p:sp>
      <p:pic>
        <p:nvPicPr>
          <p:cNvPr id="5" name="Picture 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694B85A7-58B3-5FF2-712E-AC0627026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42" y="119518"/>
            <a:ext cx="3960558" cy="2158519"/>
          </a:xfrm>
          <a:prstGeom prst="rect">
            <a:avLst/>
          </a:prstGeom>
        </p:spPr>
      </p:pic>
      <p:pic>
        <p:nvPicPr>
          <p:cNvPr id="9" name="Picture 8" descr="A blue graph with black text&#10;&#10;AI-generated content may be incorrect.">
            <a:extLst>
              <a:ext uri="{FF2B5EF4-FFF2-40B4-BE49-F238E27FC236}">
                <a16:creationId xmlns:a16="http://schemas.microsoft.com/office/drawing/2014/main" id="{2C71BD0D-C428-8866-3AF8-F7C60B37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45" y="2280665"/>
            <a:ext cx="3731250" cy="2487500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2C21D25-EFB4-0094-26B5-F521388D3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91165"/>
              </p:ext>
            </p:extLst>
          </p:nvPr>
        </p:nvGraphicFramePr>
        <p:xfrm>
          <a:off x="439488" y="2862420"/>
          <a:ext cx="3607744" cy="188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22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Drone (Seconds)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Edge Servers (Seconds)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Network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N/A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Waiting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N/A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  <a:tr h="307913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Execution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N/A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63777996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Total Time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86168513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A5BA6A5-A33C-B80F-5E0B-45581450C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725858"/>
              </p:ext>
            </p:extLst>
          </p:nvPr>
        </p:nvGraphicFramePr>
        <p:xfrm>
          <a:off x="448706" y="5093204"/>
          <a:ext cx="3875644" cy="1141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84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Level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Dynamic Consumption (Wh)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CPU Usage (%)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Edge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N/A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Mist (Drone)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3.0864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20.1729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04DA294-7FAA-C45A-149A-8C74DAA54B4D}"/>
              </a:ext>
            </a:extLst>
          </p:cNvPr>
          <p:cNvSpPr txBox="1"/>
          <p:nvPr/>
        </p:nvSpPr>
        <p:spPr>
          <a:xfrm>
            <a:off x="397627" y="4824239"/>
            <a:ext cx="353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Energy Consumption and CPU Usage Analysis</a:t>
            </a:r>
            <a:r>
              <a:rPr lang="en-US" sz="1200" dirty="0"/>
              <a:t>: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462079-0564-55FF-1FD1-0691D0EBD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59" y="527053"/>
            <a:ext cx="4285046" cy="33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7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88A27-D56C-7AB7-B92E-715792FE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844754-CBEF-72B2-E9CC-4439ED9F093E}"/>
              </a:ext>
            </a:extLst>
          </p:cNvPr>
          <p:cNvSpPr/>
          <p:nvPr/>
        </p:nvSpPr>
        <p:spPr>
          <a:xfrm>
            <a:off x="461010" y="208966"/>
            <a:ext cx="3395472" cy="841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Offloading Rate : 3%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86E6CFB-F9C1-9FA5-5058-0AD55E5AF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87127"/>
              </p:ext>
            </p:extLst>
          </p:nvPr>
        </p:nvGraphicFramePr>
        <p:xfrm>
          <a:off x="448706" y="1327917"/>
          <a:ext cx="3598767" cy="12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89">
                  <a:extLst>
                    <a:ext uri="{9D8B030D-6E8A-4147-A177-3AD203B41FA5}">
                      <a16:colId xmlns:a16="http://schemas.microsoft.com/office/drawing/2014/main" val="2136313363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473745749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512179749"/>
                    </a:ext>
                  </a:extLst>
                </a:gridCol>
              </a:tblGrid>
              <a:tr h="4190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Computing Node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Tasks </a:t>
                      </a:r>
                    </a:p>
                    <a:p>
                      <a:r>
                        <a:rPr lang="en-US" sz="1100" dirty="0"/>
                        <a:t>(% of Total)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1100" dirty="0"/>
                        <a:t>Success Rate (%) </a:t>
                      </a:r>
                      <a:endParaRPr lang="en-US" sz="900" dirty="0"/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857008287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Far-Edge (Drone)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74203 (97.00%)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 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10676146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Edge Servers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2297 (3.00%)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6346565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5A994B-5E5F-BB13-4F7B-1A1BAE1094D3}"/>
              </a:ext>
            </a:extLst>
          </p:cNvPr>
          <p:cNvSpPr txBox="1"/>
          <p:nvPr/>
        </p:nvSpPr>
        <p:spPr>
          <a:xfrm>
            <a:off x="397627" y="1078574"/>
            <a:ext cx="409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Task Distribution and Success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FE809-6265-D2B7-F29F-399E4DB5C019}"/>
              </a:ext>
            </a:extLst>
          </p:cNvPr>
          <p:cNvSpPr txBox="1"/>
          <p:nvPr/>
        </p:nvSpPr>
        <p:spPr>
          <a:xfrm>
            <a:off x="397627" y="2631785"/>
            <a:ext cx="2831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Inference Time</a:t>
            </a:r>
            <a:r>
              <a:rPr lang="en-US" sz="1200" dirty="0"/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10136F-E229-C69C-DB57-76F628A22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976915"/>
              </p:ext>
            </p:extLst>
          </p:nvPr>
        </p:nvGraphicFramePr>
        <p:xfrm>
          <a:off x="4621965" y="4495006"/>
          <a:ext cx="2831973" cy="17401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623">
                  <a:extLst>
                    <a:ext uri="{9D8B030D-6E8A-4147-A177-3AD203B41FA5}">
                      <a16:colId xmlns:a16="http://schemas.microsoft.com/office/drawing/2014/main" val="2754668870"/>
                    </a:ext>
                  </a:extLst>
                </a:gridCol>
                <a:gridCol w="1421350">
                  <a:extLst>
                    <a:ext uri="{9D8B030D-6E8A-4147-A177-3AD203B41FA5}">
                      <a16:colId xmlns:a16="http://schemas.microsoft.com/office/drawing/2014/main" val="1793557034"/>
                    </a:ext>
                  </a:extLst>
                </a:gridCol>
              </a:tblGrid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Quality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Offloaded MB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03891706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112.16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352203314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480p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336.47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715297069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720p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785.11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803414332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1080p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1794.53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412567897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4486.33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990685943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/>
                        <a:t>2160</a:t>
                      </a:r>
                      <a:r>
                        <a:rPr lang="en-US" sz="1200" dirty="0"/>
                        <a:t>p</a:t>
                      </a:r>
                      <a:endParaRPr lang="en-US" sz="1200" b="0" i="0" u="none" dirty="0"/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17945.3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2491468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0F139CE-F5F3-DB45-CB9E-0F38EB5D0005}"/>
              </a:ext>
            </a:extLst>
          </p:cNvPr>
          <p:cNvSpPr txBox="1"/>
          <p:nvPr/>
        </p:nvSpPr>
        <p:spPr>
          <a:xfrm>
            <a:off x="4546092" y="4218007"/>
            <a:ext cx="3099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Image Quality Data Transfer Statistics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E3DE039-A1DB-8398-FC72-95962B87B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285138"/>
              </p:ext>
            </p:extLst>
          </p:nvPr>
        </p:nvGraphicFramePr>
        <p:xfrm>
          <a:off x="439488" y="2862420"/>
          <a:ext cx="3607744" cy="188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22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Drone (Seconds)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Edge Servers (Seconds)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Network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0.0244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Waiting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  <a:tr h="307913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Execution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0.0243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63777996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Total Time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86168513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EE6DC4E-13C1-90D8-4CE8-0363E74A4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51829"/>
              </p:ext>
            </p:extLst>
          </p:nvPr>
        </p:nvGraphicFramePr>
        <p:xfrm>
          <a:off x="448706" y="5093204"/>
          <a:ext cx="3875644" cy="1141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84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Level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Dynamic Consumption (Wh)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CPU Usage (%)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Edge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0.1238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0.039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Mist (Drone)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3.0062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19.5743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12D5C20-A142-D0D3-B0F1-A35F5BA4C249}"/>
              </a:ext>
            </a:extLst>
          </p:cNvPr>
          <p:cNvSpPr txBox="1"/>
          <p:nvPr/>
        </p:nvSpPr>
        <p:spPr>
          <a:xfrm>
            <a:off x="397627" y="4824239"/>
            <a:ext cx="353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Energy Consumption and CPU Usage Analysis</a:t>
            </a:r>
            <a:r>
              <a:rPr lang="en-US" sz="1200" dirty="0"/>
              <a:t>:</a:t>
            </a:r>
          </a:p>
        </p:txBody>
      </p:sp>
      <p:pic>
        <p:nvPicPr>
          <p:cNvPr id="6" name="Picture 5" descr="A graph with colored lines&#10;&#10;AI-generated content may be incorrect.">
            <a:extLst>
              <a:ext uri="{FF2B5EF4-FFF2-40B4-BE49-F238E27FC236}">
                <a16:creationId xmlns:a16="http://schemas.microsoft.com/office/drawing/2014/main" id="{C4BBCBA3-0B47-802A-C35C-02FE87C39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50" y="0"/>
            <a:ext cx="3829050" cy="2280665"/>
          </a:xfrm>
          <a:prstGeom prst="rect">
            <a:avLst/>
          </a:prstGeom>
        </p:spPr>
      </p:pic>
      <p:pic>
        <p:nvPicPr>
          <p:cNvPr id="10" name="Picture 9" descr="A blue and green graph&#10;&#10;AI-generated content may be incorrect.">
            <a:extLst>
              <a:ext uri="{FF2B5EF4-FFF2-40B4-BE49-F238E27FC236}">
                <a16:creationId xmlns:a16="http://schemas.microsoft.com/office/drawing/2014/main" id="{7B86F1E0-96A4-4847-7A3D-4408DA6D3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98" y="2394135"/>
            <a:ext cx="3810502" cy="2820573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BC538A22-9900-3301-37AF-7C3197C2F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26" y="629590"/>
            <a:ext cx="4306931" cy="33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9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6E99F-E371-DD91-5555-92904065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8496EB-2960-BBCB-B6B8-987C0DDEC101}"/>
              </a:ext>
            </a:extLst>
          </p:cNvPr>
          <p:cNvSpPr/>
          <p:nvPr/>
        </p:nvSpPr>
        <p:spPr>
          <a:xfrm>
            <a:off x="461010" y="208966"/>
            <a:ext cx="3395472" cy="841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Offloading Rate : 5%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7115057-9986-30EB-18EA-921BB5AD2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901165"/>
              </p:ext>
            </p:extLst>
          </p:nvPr>
        </p:nvGraphicFramePr>
        <p:xfrm>
          <a:off x="448706" y="1327917"/>
          <a:ext cx="3598767" cy="12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89">
                  <a:extLst>
                    <a:ext uri="{9D8B030D-6E8A-4147-A177-3AD203B41FA5}">
                      <a16:colId xmlns:a16="http://schemas.microsoft.com/office/drawing/2014/main" val="2136313363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473745749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512179749"/>
                    </a:ext>
                  </a:extLst>
                </a:gridCol>
              </a:tblGrid>
              <a:tr h="4190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Computing Node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Tasks </a:t>
                      </a:r>
                    </a:p>
                    <a:p>
                      <a:r>
                        <a:rPr lang="en-US" sz="1100" dirty="0"/>
                        <a:t>(% of Total)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1100" dirty="0"/>
                        <a:t>Success Rate (%) </a:t>
                      </a:r>
                      <a:endParaRPr lang="en-US" sz="900" dirty="0"/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857008287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Far-Edge (Drone)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72699 (95.03%)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 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10676146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Edge Servers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3801 (4.97%)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6346565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84F7363-E4FA-6FCB-D34E-8C60356C440D}"/>
              </a:ext>
            </a:extLst>
          </p:cNvPr>
          <p:cNvSpPr txBox="1"/>
          <p:nvPr/>
        </p:nvSpPr>
        <p:spPr>
          <a:xfrm>
            <a:off x="397627" y="1078574"/>
            <a:ext cx="409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Task Distribution and Success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005C0-4C18-AE22-8BF6-93D1A69F6585}"/>
              </a:ext>
            </a:extLst>
          </p:cNvPr>
          <p:cNvSpPr txBox="1"/>
          <p:nvPr/>
        </p:nvSpPr>
        <p:spPr>
          <a:xfrm>
            <a:off x="397627" y="2631785"/>
            <a:ext cx="2831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Inference Time</a:t>
            </a:r>
            <a:r>
              <a:rPr lang="en-US" sz="1200" dirty="0"/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7E4A91-1C00-E807-A231-1DD6EF2F9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808665"/>
              </p:ext>
            </p:extLst>
          </p:nvPr>
        </p:nvGraphicFramePr>
        <p:xfrm>
          <a:off x="4621965" y="4495006"/>
          <a:ext cx="2831973" cy="17401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623">
                  <a:extLst>
                    <a:ext uri="{9D8B030D-6E8A-4147-A177-3AD203B41FA5}">
                      <a16:colId xmlns:a16="http://schemas.microsoft.com/office/drawing/2014/main" val="2754668870"/>
                    </a:ext>
                  </a:extLst>
                </a:gridCol>
                <a:gridCol w="1421350">
                  <a:extLst>
                    <a:ext uri="{9D8B030D-6E8A-4147-A177-3AD203B41FA5}">
                      <a16:colId xmlns:a16="http://schemas.microsoft.com/office/drawing/2014/main" val="1793557034"/>
                    </a:ext>
                  </a:extLst>
                </a:gridCol>
              </a:tblGrid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Quality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Offloaded MB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03891706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185.6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352203314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480p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556.79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715297069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720p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1299.17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803414332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1080p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2969.53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412567897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7423.83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990685943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/>
                        <a:t>2160</a:t>
                      </a:r>
                      <a:r>
                        <a:rPr lang="en-US" sz="1200" dirty="0"/>
                        <a:t>p</a:t>
                      </a:r>
                      <a:endParaRPr lang="en-US" sz="1200" b="0" i="0" u="none" dirty="0"/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29695.3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2491468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EE5876-7C89-C11F-CD56-FCDA944662AC}"/>
              </a:ext>
            </a:extLst>
          </p:cNvPr>
          <p:cNvSpPr txBox="1"/>
          <p:nvPr/>
        </p:nvSpPr>
        <p:spPr>
          <a:xfrm>
            <a:off x="4546092" y="4218007"/>
            <a:ext cx="3099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Image Quality Data Transfer Statistics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729C1E3-DB82-E0C0-E2C7-F5198DBCC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70687"/>
              </p:ext>
            </p:extLst>
          </p:nvPr>
        </p:nvGraphicFramePr>
        <p:xfrm>
          <a:off x="439488" y="2862420"/>
          <a:ext cx="3607744" cy="188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22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Drone (Seconds)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Edge Servers (Seconds)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Network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0.0244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Waiting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  <a:tr h="307913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Execution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0.0242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63777996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Total Time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0.0486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86168513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CB19585-00F9-3737-411A-AE1C89EEA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75268"/>
              </p:ext>
            </p:extLst>
          </p:nvPr>
        </p:nvGraphicFramePr>
        <p:xfrm>
          <a:off x="448706" y="5093204"/>
          <a:ext cx="3875644" cy="1141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84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Level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Dynamic Consumption (Wh)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CPU Usage (%)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Edge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0.2048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0.0645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Mist (Drone)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2.9527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19.1769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949E992-2B42-7ABE-2F7D-078197AB1A81}"/>
              </a:ext>
            </a:extLst>
          </p:cNvPr>
          <p:cNvSpPr txBox="1"/>
          <p:nvPr/>
        </p:nvSpPr>
        <p:spPr>
          <a:xfrm>
            <a:off x="397627" y="4824239"/>
            <a:ext cx="353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Energy Consumption and CPU Usage Analysis</a:t>
            </a:r>
            <a:r>
              <a:rPr lang="en-US" sz="1200" dirty="0"/>
              <a:t>:</a:t>
            </a:r>
          </a:p>
        </p:txBody>
      </p:sp>
      <p:pic>
        <p:nvPicPr>
          <p:cNvPr id="3" name="Picture 2" descr="A graph with colored lines&#10;&#10;AI-generated content may be incorrect.">
            <a:extLst>
              <a:ext uri="{FF2B5EF4-FFF2-40B4-BE49-F238E27FC236}">
                <a16:creationId xmlns:a16="http://schemas.microsoft.com/office/drawing/2014/main" id="{8AAC3B43-12BB-B9C2-4D54-133E926C9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50" y="0"/>
            <a:ext cx="3829050" cy="2280665"/>
          </a:xfrm>
          <a:prstGeom prst="rect">
            <a:avLst/>
          </a:prstGeom>
        </p:spPr>
      </p:pic>
      <p:pic>
        <p:nvPicPr>
          <p:cNvPr id="6" name="Picture 5" descr="A blue and green graph&#10;&#10;AI-generated content may be incorrect.">
            <a:extLst>
              <a:ext uri="{FF2B5EF4-FFF2-40B4-BE49-F238E27FC236}">
                <a16:creationId xmlns:a16="http://schemas.microsoft.com/office/drawing/2014/main" id="{A3B2E074-E660-E8C7-A418-5BE7B67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98" y="2394135"/>
            <a:ext cx="3810502" cy="2820573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63B7786D-96E6-EF27-0AB8-F8FB87BC8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91" y="629590"/>
            <a:ext cx="4312166" cy="33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2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5511-56A9-92F5-69FE-D7974F5E6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3DCC19-451C-3075-EFAB-A89747AA5EC2}"/>
              </a:ext>
            </a:extLst>
          </p:cNvPr>
          <p:cNvSpPr/>
          <p:nvPr/>
        </p:nvSpPr>
        <p:spPr>
          <a:xfrm>
            <a:off x="461010" y="208966"/>
            <a:ext cx="3395472" cy="841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Offloading Rate : 9%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3A4A52-59D6-EF9E-9685-10E7A5F1E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73049"/>
              </p:ext>
            </p:extLst>
          </p:nvPr>
        </p:nvGraphicFramePr>
        <p:xfrm>
          <a:off x="448706" y="1327917"/>
          <a:ext cx="3598767" cy="12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89">
                  <a:extLst>
                    <a:ext uri="{9D8B030D-6E8A-4147-A177-3AD203B41FA5}">
                      <a16:colId xmlns:a16="http://schemas.microsoft.com/office/drawing/2014/main" val="2136313363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473745749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512179749"/>
                    </a:ext>
                  </a:extLst>
                </a:gridCol>
              </a:tblGrid>
              <a:tr h="4190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Computing Node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Tasks </a:t>
                      </a:r>
                    </a:p>
                    <a:p>
                      <a:r>
                        <a:rPr lang="en-US" sz="1100" dirty="0"/>
                        <a:t>(% of Total)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1100" dirty="0"/>
                        <a:t>Success Rate (%) </a:t>
                      </a:r>
                      <a:endParaRPr lang="en-US" sz="900" dirty="0"/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857008287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Far-Edge (Drone)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69599 (90.98%)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 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10676146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Edge Servers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6901 (9.02%)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6346565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D606588-68FE-8EEB-7760-D9F5F3F9363B}"/>
              </a:ext>
            </a:extLst>
          </p:cNvPr>
          <p:cNvSpPr txBox="1"/>
          <p:nvPr/>
        </p:nvSpPr>
        <p:spPr>
          <a:xfrm>
            <a:off x="397627" y="1078574"/>
            <a:ext cx="409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Task Distribution and Success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A143D-F65D-1C0D-C4F5-7741CEF78B44}"/>
              </a:ext>
            </a:extLst>
          </p:cNvPr>
          <p:cNvSpPr txBox="1"/>
          <p:nvPr/>
        </p:nvSpPr>
        <p:spPr>
          <a:xfrm>
            <a:off x="397627" y="2631785"/>
            <a:ext cx="2831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Inference Time</a:t>
            </a:r>
            <a:r>
              <a:rPr lang="en-US" sz="1200" dirty="0"/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A42E0B-4103-0E2C-BB77-F19C60287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7185"/>
              </p:ext>
            </p:extLst>
          </p:nvPr>
        </p:nvGraphicFramePr>
        <p:xfrm>
          <a:off x="4621965" y="4495006"/>
          <a:ext cx="2831973" cy="17401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623">
                  <a:extLst>
                    <a:ext uri="{9D8B030D-6E8A-4147-A177-3AD203B41FA5}">
                      <a16:colId xmlns:a16="http://schemas.microsoft.com/office/drawing/2014/main" val="2754668870"/>
                    </a:ext>
                  </a:extLst>
                </a:gridCol>
                <a:gridCol w="1421350">
                  <a:extLst>
                    <a:ext uri="{9D8B030D-6E8A-4147-A177-3AD203B41FA5}">
                      <a16:colId xmlns:a16="http://schemas.microsoft.com/office/drawing/2014/main" val="1793557034"/>
                    </a:ext>
                  </a:extLst>
                </a:gridCol>
              </a:tblGrid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Quality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Offloaded MB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03891706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336.96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352203314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480p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1010.89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715297069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720p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2358.74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803414332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1080p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5391.41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412567897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13478.5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990685943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/>
                        <a:t>2160</a:t>
                      </a:r>
                      <a:r>
                        <a:rPr lang="en-US" sz="1200" dirty="0"/>
                        <a:t>p</a:t>
                      </a:r>
                      <a:endParaRPr lang="en-US" sz="1200" b="0" i="0" u="none" dirty="0"/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53914.1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2491468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FD6657D-5ABC-D90E-1932-406D03227DC8}"/>
              </a:ext>
            </a:extLst>
          </p:cNvPr>
          <p:cNvSpPr txBox="1"/>
          <p:nvPr/>
        </p:nvSpPr>
        <p:spPr>
          <a:xfrm>
            <a:off x="4546092" y="4218007"/>
            <a:ext cx="3099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Image Quality Data Transfer Statistics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E430016-B3EF-6CF0-6F4F-BD4B1F0C3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149534"/>
              </p:ext>
            </p:extLst>
          </p:nvPr>
        </p:nvGraphicFramePr>
        <p:xfrm>
          <a:off x="439488" y="2862420"/>
          <a:ext cx="3607744" cy="188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22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Drone (Seconds)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Edge Servers (Seconds)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Network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0.0244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Waiting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  <a:tr h="307913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Execution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0.0242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63777996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Total Time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0.0486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86168513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D18052C-CF3E-BC61-A75C-D9B0469F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09022"/>
              </p:ext>
            </p:extLst>
          </p:nvPr>
        </p:nvGraphicFramePr>
        <p:xfrm>
          <a:off x="448706" y="5093204"/>
          <a:ext cx="3875644" cy="1141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84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Level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Dynamic Consumption (Wh)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CPU Usage (%)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Edge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0.3713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0.117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Mist (Drone)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2.8432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18.3616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464B9E-A35B-BD2D-7551-6FE0232EDC30}"/>
              </a:ext>
            </a:extLst>
          </p:cNvPr>
          <p:cNvSpPr txBox="1"/>
          <p:nvPr/>
        </p:nvSpPr>
        <p:spPr>
          <a:xfrm>
            <a:off x="397627" y="4824239"/>
            <a:ext cx="353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Energy Consumption and CPU Usage Analysis</a:t>
            </a:r>
            <a:r>
              <a:rPr lang="en-US" sz="1200" dirty="0"/>
              <a:t>:</a:t>
            </a:r>
          </a:p>
        </p:txBody>
      </p:sp>
      <p:pic>
        <p:nvPicPr>
          <p:cNvPr id="3" name="Picture 2" descr="A graph with colored lines&#10;&#10;AI-generated content may be incorrect.">
            <a:extLst>
              <a:ext uri="{FF2B5EF4-FFF2-40B4-BE49-F238E27FC236}">
                <a16:creationId xmlns:a16="http://schemas.microsoft.com/office/drawing/2014/main" id="{DA772C88-24B9-48E1-4BB0-5D3CD5337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50" y="0"/>
            <a:ext cx="3829050" cy="2280665"/>
          </a:xfrm>
          <a:prstGeom prst="rect">
            <a:avLst/>
          </a:prstGeom>
        </p:spPr>
      </p:pic>
      <p:pic>
        <p:nvPicPr>
          <p:cNvPr id="10" name="Picture 9" descr="A green and blue graph&#10;&#10;AI-generated content may be incorrect.">
            <a:extLst>
              <a:ext uri="{FF2B5EF4-FFF2-40B4-BE49-F238E27FC236}">
                <a16:creationId xmlns:a16="http://schemas.microsoft.com/office/drawing/2014/main" id="{490B3CB5-BD56-152F-CB1D-AF0A1ED35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93" y="2280664"/>
            <a:ext cx="3751707" cy="2756113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E8E89973-7678-B396-27AB-F7447688D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32" y="576678"/>
            <a:ext cx="4398367" cy="34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7E46F-975D-715C-041C-49F50E14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A9588A-5690-12E8-04F7-589133820ED4}"/>
              </a:ext>
            </a:extLst>
          </p:cNvPr>
          <p:cNvSpPr/>
          <p:nvPr/>
        </p:nvSpPr>
        <p:spPr>
          <a:xfrm>
            <a:off x="461010" y="208966"/>
            <a:ext cx="3395472" cy="8412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Offloading Rate : 12%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F3CE43E-2DB6-7356-4050-2A65E255D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29926"/>
              </p:ext>
            </p:extLst>
          </p:nvPr>
        </p:nvGraphicFramePr>
        <p:xfrm>
          <a:off x="448706" y="1327917"/>
          <a:ext cx="3598767" cy="12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89">
                  <a:extLst>
                    <a:ext uri="{9D8B030D-6E8A-4147-A177-3AD203B41FA5}">
                      <a16:colId xmlns:a16="http://schemas.microsoft.com/office/drawing/2014/main" val="2136313363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473745749"/>
                    </a:ext>
                  </a:extLst>
                </a:gridCol>
                <a:gridCol w="1199589">
                  <a:extLst>
                    <a:ext uri="{9D8B030D-6E8A-4147-A177-3AD203B41FA5}">
                      <a16:colId xmlns:a16="http://schemas.microsoft.com/office/drawing/2014/main" val="512179749"/>
                    </a:ext>
                  </a:extLst>
                </a:gridCol>
              </a:tblGrid>
              <a:tr h="4190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Computing Node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Tasks </a:t>
                      </a:r>
                    </a:p>
                    <a:p>
                      <a:r>
                        <a:rPr lang="en-US" sz="1100" dirty="0"/>
                        <a:t>(% of Total)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1100" dirty="0"/>
                        <a:t>Success Rate (%) </a:t>
                      </a:r>
                      <a:endParaRPr lang="en-US" sz="900" dirty="0"/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857008287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Far-Edge (Drone)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67302 (87.98%)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 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10676146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r>
                        <a:rPr lang="en-US" sz="900" dirty="0"/>
                        <a:t>Edge Servers 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9198 (12.02%)</a:t>
                      </a:r>
                    </a:p>
                  </a:txBody>
                  <a:tcPr marL="72745" marR="72745" marT="36373" marB="36373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100.00</a:t>
                      </a:r>
                    </a:p>
                  </a:txBody>
                  <a:tcPr marL="72745" marR="72745" marT="36373" marB="36373"/>
                </a:tc>
                <a:extLst>
                  <a:ext uri="{0D108BD9-81ED-4DB2-BD59-A6C34878D82A}">
                    <a16:rowId xmlns:a16="http://schemas.microsoft.com/office/drawing/2014/main" val="6346565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974ED4C-B728-0D49-5466-1344AE8BEE47}"/>
              </a:ext>
            </a:extLst>
          </p:cNvPr>
          <p:cNvSpPr txBox="1"/>
          <p:nvPr/>
        </p:nvSpPr>
        <p:spPr>
          <a:xfrm>
            <a:off x="397627" y="1078574"/>
            <a:ext cx="409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Task Distribution and Success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987B0D-7900-9581-F67D-88383B385911}"/>
              </a:ext>
            </a:extLst>
          </p:cNvPr>
          <p:cNvSpPr txBox="1"/>
          <p:nvPr/>
        </p:nvSpPr>
        <p:spPr>
          <a:xfrm>
            <a:off x="397627" y="2631785"/>
            <a:ext cx="2831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Inference Time</a:t>
            </a:r>
            <a:r>
              <a:rPr lang="en-US" sz="1200" dirty="0"/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1BF23A-8E81-669E-7F92-94092F580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870251"/>
              </p:ext>
            </p:extLst>
          </p:nvPr>
        </p:nvGraphicFramePr>
        <p:xfrm>
          <a:off x="4621965" y="4495006"/>
          <a:ext cx="2831973" cy="17401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623">
                  <a:extLst>
                    <a:ext uri="{9D8B030D-6E8A-4147-A177-3AD203B41FA5}">
                      <a16:colId xmlns:a16="http://schemas.microsoft.com/office/drawing/2014/main" val="2754668870"/>
                    </a:ext>
                  </a:extLst>
                </a:gridCol>
                <a:gridCol w="1421350">
                  <a:extLst>
                    <a:ext uri="{9D8B030D-6E8A-4147-A177-3AD203B41FA5}">
                      <a16:colId xmlns:a16="http://schemas.microsoft.com/office/drawing/2014/main" val="1793557034"/>
                    </a:ext>
                  </a:extLst>
                </a:gridCol>
              </a:tblGrid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Quality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 Offloaded MB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03891706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449.12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352203314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480p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1347.36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2715297069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720p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3143.85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803414332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1080p 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7185.94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412567897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1440p</a:t>
                      </a:r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17964.8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990685943"/>
                  </a:ext>
                </a:extLst>
              </a:tr>
              <a:tr h="248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/>
                        <a:t>2160</a:t>
                      </a:r>
                      <a:r>
                        <a:rPr lang="en-US" sz="1200" dirty="0"/>
                        <a:t>p</a:t>
                      </a:r>
                      <a:endParaRPr lang="en-US" sz="1200" b="0" i="0" u="none" dirty="0"/>
                    </a:p>
                  </a:txBody>
                  <a:tcPr marL="61298" marR="61298" marT="30649" marB="306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71859.4</a:t>
                      </a:r>
                    </a:p>
                  </a:txBody>
                  <a:tcPr marL="61298" marR="61298" marT="30649" marB="30649"/>
                </a:tc>
                <a:extLst>
                  <a:ext uri="{0D108BD9-81ED-4DB2-BD59-A6C34878D82A}">
                    <a16:rowId xmlns:a16="http://schemas.microsoft.com/office/drawing/2014/main" val="12491468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AB1D90D-E7D0-11E5-AA06-FD79319A4B13}"/>
              </a:ext>
            </a:extLst>
          </p:cNvPr>
          <p:cNvSpPr txBox="1"/>
          <p:nvPr/>
        </p:nvSpPr>
        <p:spPr>
          <a:xfrm>
            <a:off x="4546092" y="4218007"/>
            <a:ext cx="3099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Image Quality Data Transfer Statistics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A1FADDE-30F6-A732-2F97-F1D62F19B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431863"/>
              </p:ext>
            </p:extLst>
          </p:nvPr>
        </p:nvGraphicFramePr>
        <p:xfrm>
          <a:off x="439488" y="2862420"/>
          <a:ext cx="3607744" cy="188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22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16675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Drone (Seconds)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Edge Servers (Seconds)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Network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0.0244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Waiting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  <a:tr h="307913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Execution Time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 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0.0242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63777996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Average Total Time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0.0538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0.0487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86168513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9194001-0F90-0CB9-EA35-D72122A5D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870021"/>
              </p:ext>
            </p:extLst>
          </p:nvPr>
        </p:nvGraphicFramePr>
        <p:xfrm>
          <a:off x="448706" y="5093204"/>
          <a:ext cx="3875644" cy="1141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848">
                  <a:extLst>
                    <a:ext uri="{9D8B030D-6E8A-4147-A177-3AD203B41FA5}">
                      <a16:colId xmlns:a16="http://schemas.microsoft.com/office/drawing/2014/main" val="4225825351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207947779"/>
                    </a:ext>
                  </a:extLst>
                </a:gridCol>
                <a:gridCol w="1253398">
                  <a:extLst>
                    <a:ext uri="{9D8B030D-6E8A-4147-A177-3AD203B41FA5}">
                      <a16:colId xmlns:a16="http://schemas.microsoft.com/office/drawing/2014/main" val="2687595439"/>
                    </a:ext>
                  </a:extLst>
                </a:gridCol>
              </a:tblGrid>
              <a:tr h="3006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Level</a:t>
                      </a:r>
                      <a:r>
                        <a:rPr lang="en-US" sz="1500" dirty="0"/>
                        <a:t> 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Dynamic Consumption (Wh)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CPU Usage (%)</a:t>
                      </a:r>
                    </a:p>
                  </a:txBody>
                  <a:tcPr marL="74702" marR="74702" marT="37350" marB="37350"/>
                </a:tc>
                <a:extLst>
                  <a:ext uri="{0D108BD9-81ED-4DB2-BD59-A6C34878D82A}">
                    <a16:rowId xmlns:a16="http://schemas.microsoft.com/office/drawing/2014/main" val="285668438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Edge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0.4954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0.1561</a:t>
                      </a: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2606368986"/>
                  </a:ext>
                </a:extLst>
              </a:tr>
              <a:tr h="2593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Mist (Drone)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2.7612</a:t>
                      </a:r>
                    </a:p>
                  </a:txBody>
                  <a:tcPr marL="74702" marR="74702" marT="37350" marB="373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17.7519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86941" marR="86941" marT="43471" marB="43471"/>
                </a:tc>
                <a:extLst>
                  <a:ext uri="{0D108BD9-81ED-4DB2-BD59-A6C34878D82A}">
                    <a16:rowId xmlns:a16="http://schemas.microsoft.com/office/drawing/2014/main" val="119748213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967370B-BF97-B1FA-1C2B-9B5676F971C1}"/>
              </a:ext>
            </a:extLst>
          </p:cNvPr>
          <p:cNvSpPr txBox="1"/>
          <p:nvPr/>
        </p:nvSpPr>
        <p:spPr>
          <a:xfrm>
            <a:off x="397627" y="4824239"/>
            <a:ext cx="3536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dirty="0"/>
              <a:t>Energy Consumption and CPU Usage Analysis</a:t>
            </a:r>
            <a:r>
              <a:rPr lang="en-US" sz="1200" dirty="0"/>
              <a:t>:</a:t>
            </a:r>
          </a:p>
        </p:txBody>
      </p:sp>
      <p:pic>
        <p:nvPicPr>
          <p:cNvPr id="3" name="Picture 2" descr="A graph with colored lines&#10;&#10;AI-generated content may be incorrect.">
            <a:extLst>
              <a:ext uri="{FF2B5EF4-FFF2-40B4-BE49-F238E27FC236}">
                <a16:creationId xmlns:a16="http://schemas.microsoft.com/office/drawing/2014/main" id="{3E09233F-7429-1946-7A62-C7367B22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50" y="0"/>
            <a:ext cx="3829050" cy="2280665"/>
          </a:xfrm>
          <a:prstGeom prst="rect">
            <a:avLst/>
          </a:prstGeom>
        </p:spPr>
      </p:pic>
      <p:pic>
        <p:nvPicPr>
          <p:cNvPr id="10" name="Picture 9" descr="A blue and green graph&#10;&#10;AI-generated content may be incorrect.">
            <a:extLst>
              <a:ext uri="{FF2B5EF4-FFF2-40B4-BE49-F238E27FC236}">
                <a16:creationId xmlns:a16="http://schemas.microsoft.com/office/drawing/2014/main" id="{1F1A0945-F04C-ED5B-833E-14E1161DF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50" y="2280665"/>
            <a:ext cx="3829050" cy="2552700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E7EC7E7A-C88A-5BFA-E2FA-822489763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21" y="513617"/>
            <a:ext cx="4279088" cy="33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7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3832</TotalTime>
  <Words>2222</Words>
  <Application>Microsoft Office PowerPoint</Application>
  <PresentationFormat>Widescreen</PresentationFormat>
  <Paragraphs>890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Display</vt:lpstr>
      <vt:lpstr>Arial</vt:lpstr>
      <vt:lpstr>Segoe WPC</vt:lpstr>
      <vt:lpstr>tahoma, sans-serif</vt:lpstr>
      <vt:lpstr>Wingdings</vt:lpstr>
      <vt:lpstr>Wingdings 2</vt:lpstr>
      <vt:lpstr>Office Theme</vt:lpstr>
      <vt:lpstr>Dave - PureEdgeSim</vt:lpstr>
      <vt:lpstr>Table of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ΖΑΧΑΡΑΤΟΣ ΑΝΔΡΕΑΣ</dc:creator>
  <cp:lastModifiedBy>ΖΑΧΑΡΑΤΟΣ ΑΝΔΡΕΑΣ</cp:lastModifiedBy>
  <cp:revision>151</cp:revision>
  <dcterms:created xsi:type="dcterms:W3CDTF">2025-04-04T13:47:55Z</dcterms:created>
  <dcterms:modified xsi:type="dcterms:W3CDTF">2025-05-23T08:40:02Z</dcterms:modified>
</cp:coreProperties>
</file>